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Montserrat"/>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originally wanted to get all of the parts at the beginning of this semester. Giving us plenty of time for the parts to come in, and build the project. We are a little behind schedule since we ordered the parts only a couple weeks ago.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our schedule according the track we are on right now. We got our Newmark products in today which helps us stay on track to build this by our original date.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reason for our schedule changing so much is because of our clients. What they have wanted out of our project has changed significantly since the </a:t>
            </a:r>
            <a:r>
              <a:rPr lang="en"/>
              <a:t>beginning</a:t>
            </a:r>
            <a:r>
              <a:rPr lang="en"/>
              <a:t> of this semester. This includes changes to frame design, air system </a:t>
            </a:r>
            <a:r>
              <a:rPr lang="en"/>
              <a:t>setup</a:t>
            </a:r>
            <a:r>
              <a:rPr lang="en"/>
              <a:t>, and quality of products. This has made nailing down a final </a:t>
            </a:r>
            <a:r>
              <a:rPr lang="en"/>
              <a:t>design</a:t>
            </a:r>
            <a:r>
              <a:rPr lang="en"/>
              <a:t> difficult and time staking to </a:t>
            </a:r>
            <a:r>
              <a:rPr lang="en"/>
              <a:t>accomplish.</a:t>
            </a:r>
            <a:endParaRPr/>
          </a:p>
          <a:p>
            <a:pPr indent="0" lvl="0" marL="0">
              <a:spcBef>
                <a:spcPts val="0"/>
              </a:spcBef>
              <a:spcAft>
                <a:spcPts val="0"/>
              </a:spcAft>
              <a:buNone/>
            </a:pPr>
            <a:r>
              <a:rPr lang="en"/>
              <a:t>Originally, at the beginning of last semester, we were told we had a budget of about $15,000-$20,000. As this semester has progressed, POBA has realized how expensive quality parts are. This has made them cut our budget dramatically to roughly $10,000-$12,000. We are still getting the frame machined that we have designed. There will just be empty holes where a couple regulators and gauges should be that will be purchased and installed by POBA at a later date. The $1000 given by NAU will be useful in purchasing tube fittings for the air system and fitting components for the frame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 of now, POBA has spent almost $7,300. This includes the big parts of the project such as the rotary and linear stages from Newmark, and the gauges and regulators for the air system. The metal for the frame has been ordered, but is not included in the 7300 since we are unsure of the price for it. On top of all of this, there is still roughly two grand of materials needed to be or</a:t>
            </a:r>
            <a:r>
              <a:rPr lang="en"/>
              <a:t>dered. This includes the brackets and linear tracks for the rotary stages</a:t>
            </a:r>
            <a:r>
              <a:rPr lang="en"/>
              <a:t>, and some other small things. Due to budget cuts, we were not able to use a motor from NewMark for the motorized stages. We will instead use an arduino which has already been purchased. To make it work we will need to purchase drivers so the arduino can program the stages. Barring any other changes to our design, our projected overall budget comes out to around $10.5k.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a:t>
            </a:r>
            <a:r>
              <a:rPr lang="en"/>
              <a:t>air system</a:t>
            </a:r>
            <a:r>
              <a:rPr lang="en"/>
              <a:t> we had designed at the beginning of this semester was very complex. There was a high and low pressure side, with both having a nominal and burst pressure setting. This setup gives POBA four different pressure settings to test their balloons. In testing, a balloon will only use two of them though, the nominal and burst. The nominal setting tests the balloon at the pressure it will typically be used at. The burst setting tests to ensure that is safe for a large range of pressures. Even though it probably </a:t>
            </a:r>
            <a:r>
              <a:rPr lang="en"/>
              <a:t>won't</a:t>
            </a:r>
            <a:r>
              <a:rPr lang="en"/>
              <a:t> ever be used at the burst pressure.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04300"/>
            <a:ext cx="5467800" cy="208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Midpoint Presentation - Team POBA </a:t>
            </a:r>
            <a:endParaRPr/>
          </a:p>
        </p:txBody>
      </p:sp>
      <p:sp>
        <p:nvSpPr>
          <p:cNvPr id="135" name="Shape 135"/>
          <p:cNvSpPr txBox="1"/>
          <p:nvPr>
            <p:ph idx="1" type="subTitle"/>
          </p:nvPr>
        </p:nvSpPr>
        <p:spPr>
          <a:xfrm>
            <a:off x="5547525" y="3590500"/>
            <a:ext cx="1834800" cy="123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Anthony Peters</a:t>
            </a:r>
            <a:endParaRPr/>
          </a:p>
          <a:p>
            <a:pPr indent="0" lvl="0" marL="0">
              <a:spcBef>
                <a:spcPts val="0"/>
              </a:spcBef>
              <a:spcAft>
                <a:spcPts val="0"/>
              </a:spcAft>
              <a:buNone/>
            </a:pPr>
            <a:r>
              <a:rPr lang="en"/>
              <a:t>Shane Pooler</a:t>
            </a:r>
            <a:endParaRPr/>
          </a:p>
          <a:p>
            <a:pPr indent="0" lvl="0" marL="0">
              <a:spcBef>
                <a:spcPts val="0"/>
              </a:spcBef>
              <a:spcAft>
                <a:spcPts val="0"/>
              </a:spcAft>
              <a:buNone/>
            </a:pPr>
            <a:r>
              <a:rPr lang="en"/>
              <a:t>Ryan Stevenson</a:t>
            </a:r>
            <a:endParaRPr/>
          </a:p>
          <a:p>
            <a:pPr indent="0" lvl="0" marL="0">
              <a:spcBef>
                <a:spcPts val="0"/>
              </a:spcBef>
              <a:spcAft>
                <a:spcPts val="0"/>
              </a:spcAft>
              <a:buNone/>
            </a:pPr>
            <a:r>
              <a:rPr lang="en"/>
              <a:t>Kevin White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07" name="Shape 207"/>
          <p:cNvPicPr preferRelativeResize="0"/>
          <p:nvPr/>
        </p:nvPicPr>
        <p:blipFill>
          <a:blip r:embed="rId3">
            <a:alphaModFix/>
          </a:blip>
          <a:stretch>
            <a:fillRect/>
          </a:stretch>
        </p:blipFill>
        <p:spPr>
          <a:xfrm>
            <a:off x="434650" y="0"/>
            <a:ext cx="808955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983575" y="1992200"/>
            <a:ext cx="7038900" cy="945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5800"/>
              <a:t>Current Schedule</a:t>
            </a:r>
            <a:endParaRPr sz="5800"/>
          </a:p>
        </p:txBody>
      </p:sp>
      <p:sp>
        <p:nvSpPr>
          <p:cNvPr id="213" name="Shape 213"/>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9</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9</a:t>
            </a:r>
            <a:endParaRPr sz="800">
              <a:solidFill>
                <a:srgbClr val="FFFFFF"/>
              </a:solidFill>
            </a:endParaRPr>
          </a:p>
          <a:p>
            <a:pPr indent="0" lvl="0" marL="0" rtl="0">
              <a:spcBef>
                <a:spcPts val="0"/>
              </a:spcBef>
              <a:spcAft>
                <a:spcPts val="0"/>
              </a:spcAft>
              <a:buNone/>
            </a:pPr>
            <a:r>
              <a:t/>
            </a:r>
            <a:endParaRPr/>
          </a:p>
        </p:txBody>
      </p:sp>
      <p:pic>
        <p:nvPicPr>
          <p:cNvPr id="219" name="Shape 219"/>
          <p:cNvPicPr preferRelativeResize="0"/>
          <p:nvPr/>
        </p:nvPicPr>
        <p:blipFill rotWithShape="1">
          <a:blip r:embed="rId3">
            <a:alphaModFix/>
          </a:blip>
          <a:srcRect b="45652" l="5442" r="36167" t="21523"/>
          <a:stretch/>
        </p:blipFill>
        <p:spPr>
          <a:xfrm>
            <a:off x="1100388" y="1473925"/>
            <a:ext cx="6943224" cy="2195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Schedule and budget changes</a:t>
            </a:r>
            <a:endParaRPr/>
          </a:p>
          <a:p>
            <a:pPr indent="0" lvl="0" marL="0">
              <a:spcBef>
                <a:spcPts val="0"/>
              </a:spcBef>
              <a:spcAft>
                <a:spcPts val="0"/>
              </a:spcAft>
              <a:buNone/>
            </a:pPr>
            <a:r>
              <a:t/>
            </a:r>
            <a:endParaRPr/>
          </a:p>
        </p:txBody>
      </p:sp>
      <p:sp>
        <p:nvSpPr>
          <p:cNvPr id="225" name="Shape 2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Our Schedule had to be pushed back numerous times to accommodate the needs of our clients. They have continuously changed certain components of our design multiple times and all we could do was just try to keep up. </a:t>
            </a:r>
            <a:endParaRPr sz="1600"/>
          </a:p>
          <a:p>
            <a:pPr indent="-330200" lvl="0" marL="457200" rtl="0">
              <a:spcBef>
                <a:spcPts val="0"/>
              </a:spcBef>
              <a:spcAft>
                <a:spcPts val="0"/>
              </a:spcAft>
              <a:buSzPts val="1600"/>
              <a:buChar char="●"/>
            </a:pPr>
            <a:r>
              <a:rPr lang="en" sz="1600"/>
              <a:t>As for our budget, we were told that we were able to use up to $20,000. Since then, our budget has been cut in half. We now have roughly $10,000 - $12,000 to use. Because of this, we had to take out some key components of the design but still leave space for our clients to purchase those parts later on. We have also secured $1000 from NAU to purchase all of our tube fittings and frame fitting components. </a:t>
            </a:r>
            <a:endParaRPr sz="1600"/>
          </a:p>
        </p:txBody>
      </p:sp>
      <p:sp>
        <p:nvSpPr>
          <p:cNvPr id="226" name="Shape 226"/>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11</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we have purchased so far</a:t>
            </a:r>
            <a:endParaRPr/>
          </a:p>
        </p:txBody>
      </p:sp>
      <p:sp>
        <p:nvSpPr>
          <p:cNvPr id="232" name="Shape 2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Our Clients have already purchased $7,287 worth of parts including 3 air regulators, 3 pressure gauges, and our rotary and linear stages from Newmark Systems. They have also ordered our metal but that amount has not been disclosed yet. </a:t>
            </a:r>
            <a:endParaRPr sz="1600"/>
          </a:p>
          <a:p>
            <a:pPr indent="-330200" lvl="0" marL="457200" rtl="0">
              <a:spcBef>
                <a:spcPts val="0"/>
              </a:spcBef>
              <a:spcAft>
                <a:spcPts val="0"/>
              </a:spcAft>
              <a:buSzPts val="1600"/>
              <a:buChar char="●"/>
            </a:pPr>
            <a:r>
              <a:rPr lang="en" sz="1600"/>
              <a:t>We have $1000 from NAU to use.</a:t>
            </a:r>
            <a:endParaRPr sz="1600"/>
          </a:p>
          <a:p>
            <a:pPr indent="-330200" lvl="0" marL="457200" rtl="0">
              <a:spcBef>
                <a:spcPts val="0"/>
              </a:spcBef>
              <a:spcAft>
                <a:spcPts val="0"/>
              </a:spcAft>
              <a:buSzPts val="1600"/>
              <a:buChar char="●"/>
            </a:pPr>
            <a:r>
              <a:rPr lang="en" sz="1600"/>
              <a:t>There is still roughly $2000 worth of parts for our clients to purchase including brackets and linear track for rotary stages. We will also need to acquire drivers for the motorized stages to attach to the arduino. </a:t>
            </a:r>
            <a:endParaRPr sz="1600"/>
          </a:p>
          <a:p>
            <a:pPr indent="-330200" lvl="0" marL="457200" rtl="0">
              <a:spcBef>
                <a:spcPts val="0"/>
              </a:spcBef>
              <a:spcAft>
                <a:spcPts val="0"/>
              </a:spcAft>
              <a:buSzPts val="1600"/>
              <a:buChar char="●"/>
            </a:pPr>
            <a:r>
              <a:rPr lang="en" sz="1600"/>
              <a:t>This puts our total budget so far around $10,287.</a:t>
            </a:r>
            <a:endParaRPr sz="1600"/>
          </a:p>
          <a:p>
            <a:pPr indent="-330200" lvl="0" marL="457200" rtl="0">
              <a:spcBef>
                <a:spcPts val="0"/>
              </a:spcBef>
              <a:spcAft>
                <a:spcPts val="0"/>
              </a:spcAft>
              <a:buSzPts val="1600"/>
              <a:buChar char="●"/>
            </a:pPr>
            <a:r>
              <a:rPr lang="en" sz="1600"/>
              <a:t>Actual expenses thus far = $7,287 + the cost of the metal and arduino kit.</a:t>
            </a:r>
            <a:endParaRPr sz="1600"/>
          </a:p>
        </p:txBody>
      </p:sp>
      <p:sp>
        <p:nvSpPr>
          <p:cNvPr id="233" name="Shape 233"/>
          <p:cNvSpPr txBox="1"/>
          <p:nvPr/>
        </p:nvSpPr>
        <p:spPr>
          <a:xfrm>
            <a:off x="8402475" y="4107150"/>
            <a:ext cx="992700" cy="1326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sz="800">
              <a:solidFill>
                <a:schemeClr val="lt1"/>
              </a:solidFill>
            </a:endParaRPr>
          </a:p>
        </p:txBody>
      </p:sp>
      <p:sp>
        <p:nvSpPr>
          <p:cNvPr id="234" name="Shape 234"/>
          <p:cNvSpPr txBox="1"/>
          <p:nvPr/>
        </p:nvSpPr>
        <p:spPr>
          <a:xfrm>
            <a:off x="8237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12</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Vision System</a:t>
            </a:r>
            <a:endParaRPr/>
          </a:p>
        </p:txBody>
      </p:sp>
      <p:sp>
        <p:nvSpPr>
          <p:cNvPr id="240" name="Shape 240"/>
          <p:cNvSpPr txBox="1"/>
          <p:nvPr>
            <p:ph idx="1" type="body"/>
          </p:nvPr>
        </p:nvSpPr>
        <p:spPr>
          <a:xfrm>
            <a:off x="1297500" y="1567550"/>
            <a:ext cx="3674700" cy="2911200"/>
          </a:xfrm>
          <a:prstGeom prst="rect">
            <a:avLst/>
          </a:prstGeom>
        </p:spPr>
        <p:txBody>
          <a:bodyPr anchorCtr="0" anchor="t" bIns="91425" lIns="91425" spcFirstLastPara="1" rIns="91425" wrap="square" tIns="91425">
            <a:noAutofit/>
          </a:bodyPr>
          <a:lstStyle/>
          <a:p>
            <a:pPr indent="-330200" lvl="0" marL="457200">
              <a:spcBef>
                <a:spcPts val="0"/>
              </a:spcBef>
              <a:spcAft>
                <a:spcPts val="0"/>
              </a:spcAft>
              <a:buSzPts val="1600"/>
              <a:buChar char="●"/>
            </a:pPr>
            <a:r>
              <a:rPr lang="en" sz="1600"/>
              <a:t>Includes Cognex camera (red), 0.16x telecentric lens (black), adaptor plate (orange), linear stage adaptor plate (teal), and backlight (purple).</a:t>
            </a:r>
            <a:endParaRPr sz="1600"/>
          </a:p>
          <a:p>
            <a:pPr indent="-330200" lvl="0" marL="457200">
              <a:spcBef>
                <a:spcPts val="0"/>
              </a:spcBef>
              <a:spcAft>
                <a:spcPts val="0"/>
              </a:spcAft>
              <a:buSzPts val="1600"/>
              <a:buChar char="●"/>
            </a:pPr>
            <a:r>
              <a:rPr lang="en" sz="1600"/>
              <a:t>Camera, lens, and backlight all move in </a:t>
            </a:r>
            <a:r>
              <a:rPr lang="en" sz="1600"/>
              <a:t>unison along length of the linear stage. </a:t>
            </a:r>
            <a:endParaRPr sz="1600"/>
          </a:p>
          <a:p>
            <a:pPr indent="-330200" lvl="0" marL="457200">
              <a:spcBef>
                <a:spcPts val="0"/>
              </a:spcBef>
              <a:spcAft>
                <a:spcPts val="0"/>
              </a:spcAft>
              <a:buSzPts val="1600"/>
              <a:buChar char="●"/>
            </a:pPr>
            <a:r>
              <a:rPr lang="en" sz="1600"/>
              <a:t>Z-stage allows for coarse adjustment. </a:t>
            </a:r>
            <a:endParaRPr sz="1600"/>
          </a:p>
        </p:txBody>
      </p:sp>
      <p:sp>
        <p:nvSpPr>
          <p:cNvPr id="241" name="Shape 241"/>
          <p:cNvSpPr txBox="1"/>
          <p:nvPr/>
        </p:nvSpPr>
        <p:spPr>
          <a:xfrm>
            <a:off x="5252950" y="3794325"/>
            <a:ext cx="3449400" cy="309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3F3F3"/>
                </a:solidFill>
              </a:rPr>
              <a:t>Full Vision System Assembly.</a:t>
            </a:r>
            <a:endParaRPr>
              <a:solidFill>
                <a:srgbClr val="F3F3F3"/>
              </a:solidFill>
            </a:endParaRPr>
          </a:p>
        </p:txBody>
      </p:sp>
      <p:pic>
        <p:nvPicPr>
          <p:cNvPr id="242" name="Shape 242"/>
          <p:cNvPicPr preferRelativeResize="0"/>
          <p:nvPr/>
        </p:nvPicPr>
        <p:blipFill>
          <a:blip r:embed="rId3">
            <a:alphaModFix/>
          </a:blip>
          <a:stretch>
            <a:fillRect/>
          </a:stretch>
        </p:blipFill>
        <p:spPr>
          <a:xfrm>
            <a:off x="4972200" y="279399"/>
            <a:ext cx="4010900" cy="3591963"/>
          </a:xfrm>
          <a:prstGeom prst="rect">
            <a:avLst/>
          </a:prstGeom>
          <a:noFill/>
          <a:ln>
            <a:noFill/>
          </a:ln>
        </p:spPr>
      </p:pic>
      <p:sp>
        <p:nvSpPr>
          <p:cNvPr id="243" name="Shape 243"/>
          <p:cNvSpPr txBox="1"/>
          <p:nvPr/>
        </p:nvSpPr>
        <p:spPr>
          <a:xfrm>
            <a:off x="8510700" y="4227800"/>
            <a:ext cx="633300" cy="1001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lt1"/>
                </a:solidFill>
              </a:rPr>
              <a:t>Pooler</a:t>
            </a:r>
            <a:endParaRPr sz="800">
              <a:solidFill>
                <a:schemeClr val="lt1"/>
              </a:solidFill>
            </a:endParaRPr>
          </a:p>
          <a:p>
            <a:pPr indent="0" lvl="0" marL="0" rtl="0">
              <a:spcBef>
                <a:spcPts val="0"/>
              </a:spcBef>
              <a:spcAft>
                <a:spcPts val="0"/>
              </a:spcAft>
              <a:buNone/>
            </a:pPr>
            <a:r>
              <a:rPr lang="en" sz="800">
                <a:solidFill>
                  <a:schemeClr val="lt1"/>
                </a:solidFill>
              </a:rPr>
              <a:t>3/15/17</a:t>
            </a:r>
            <a:endParaRPr sz="800">
              <a:solidFill>
                <a:schemeClr val="lt1"/>
              </a:solidFill>
            </a:endParaRPr>
          </a:p>
          <a:p>
            <a:pPr indent="0" lvl="0" marL="0" rtl="0">
              <a:spcBef>
                <a:spcPts val="0"/>
              </a:spcBef>
              <a:spcAft>
                <a:spcPts val="0"/>
              </a:spcAft>
              <a:buNone/>
            </a:pPr>
            <a:r>
              <a:rPr lang="en" sz="800">
                <a:solidFill>
                  <a:schemeClr val="lt1"/>
                </a:solidFill>
              </a:rPr>
              <a:t>POBA</a:t>
            </a:r>
            <a:endParaRPr sz="800">
              <a:solidFill>
                <a:schemeClr val="lt1"/>
              </a:solidFill>
            </a:endParaRPr>
          </a:p>
          <a:p>
            <a:pPr indent="0" lvl="0" marL="0" rtl="0">
              <a:spcBef>
                <a:spcPts val="0"/>
              </a:spcBef>
              <a:spcAft>
                <a:spcPts val="0"/>
              </a:spcAft>
              <a:buNone/>
            </a:pPr>
            <a:r>
              <a:rPr lang="en" sz="800">
                <a:solidFill>
                  <a:schemeClr val="lt1"/>
                </a:solidFill>
              </a:rPr>
              <a:t>Slide 13</a:t>
            </a:r>
            <a:endParaRPr sz="8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1297500" y="374425"/>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Rotary System</a:t>
            </a:r>
            <a:endParaRPr/>
          </a:p>
        </p:txBody>
      </p:sp>
      <p:sp>
        <p:nvSpPr>
          <p:cNvPr id="249" name="Shape 249"/>
          <p:cNvSpPr txBox="1"/>
          <p:nvPr>
            <p:ph idx="1" type="body"/>
          </p:nvPr>
        </p:nvSpPr>
        <p:spPr>
          <a:xfrm>
            <a:off x="1369050" y="1516700"/>
            <a:ext cx="7038900" cy="32742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Two RM-3 Rotary Stages used to rotate catheter balloon</a:t>
            </a:r>
            <a:endParaRPr/>
          </a:p>
          <a:p>
            <a:pPr indent="-311150" lvl="0" marL="457200" rtl="0">
              <a:spcBef>
                <a:spcPts val="0"/>
              </a:spcBef>
              <a:spcAft>
                <a:spcPts val="0"/>
              </a:spcAft>
              <a:buSzPts val="1300"/>
              <a:buChar char="●"/>
            </a:pPr>
            <a:r>
              <a:rPr lang="en"/>
              <a:t>Two CCB Pneumatic Tube Grabbers to hold catheter balloon in place</a:t>
            </a:r>
            <a:endParaRPr/>
          </a:p>
          <a:p>
            <a:pPr indent="-311150" lvl="0" marL="457200" rtl="0">
              <a:spcBef>
                <a:spcPts val="0"/>
              </a:spcBef>
              <a:spcAft>
                <a:spcPts val="0"/>
              </a:spcAft>
              <a:buSzPts val="1300"/>
              <a:buChar char="●"/>
            </a:pPr>
            <a:r>
              <a:rPr lang="en"/>
              <a:t>Custom </a:t>
            </a:r>
            <a:r>
              <a:rPr lang="en"/>
              <a:t>3D</a:t>
            </a:r>
            <a:r>
              <a:rPr lang="en"/>
              <a:t> printed mounts to hold design </a:t>
            </a:r>
            <a:r>
              <a:rPr lang="en"/>
              <a:t>together</a:t>
            </a:r>
            <a:endParaRPr/>
          </a:p>
          <a:p>
            <a:pPr indent="-311150" lvl="0" marL="457200">
              <a:spcBef>
                <a:spcPts val="0"/>
              </a:spcBef>
              <a:spcAft>
                <a:spcPts val="0"/>
              </a:spcAft>
              <a:buSzPts val="1300"/>
              <a:buChar char="●"/>
            </a:pPr>
            <a:r>
              <a:rPr lang="en"/>
              <a:t>Rotary system is mounted on 29 inch t-slotted slide in order to hold all balloon sizes</a:t>
            </a:r>
            <a:endParaRPr/>
          </a:p>
        </p:txBody>
      </p:sp>
      <p:pic>
        <p:nvPicPr>
          <p:cNvPr id="250" name="Shape 250"/>
          <p:cNvPicPr preferRelativeResize="0"/>
          <p:nvPr/>
        </p:nvPicPr>
        <p:blipFill>
          <a:blip r:embed="rId3">
            <a:alphaModFix/>
          </a:blip>
          <a:stretch>
            <a:fillRect/>
          </a:stretch>
        </p:blipFill>
        <p:spPr>
          <a:xfrm>
            <a:off x="1873175" y="2531150"/>
            <a:ext cx="3444000" cy="2165725"/>
          </a:xfrm>
          <a:prstGeom prst="rect">
            <a:avLst/>
          </a:prstGeom>
          <a:noFill/>
          <a:ln>
            <a:noFill/>
          </a:ln>
        </p:spPr>
      </p:pic>
      <p:sp>
        <p:nvSpPr>
          <p:cNvPr id="251" name="Shape 251"/>
          <p:cNvSpPr txBox="1"/>
          <p:nvPr/>
        </p:nvSpPr>
        <p:spPr>
          <a:xfrm>
            <a:off x="2211425" y="4696875"/>
            <a:ext cx="2591100" cy="328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Full Rotary Assembly</a:t>
            </a:r>
            <a:endParaRPr>
              <a:solidFill>
                <a:srgbClr val="FFFFFF"/>
              </a:solidFill>
            </a:endParaRPr>
          </a:p>
        </p:txBody>
      </p:sp>
      <p:sp>
        <p:nvSpPr>
          <p:cNvPr id="252" name="Shape 252"/>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White</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14</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Air System </a:t>
            </a:r>
            <a:endParaRPr/>
          </a:p>
        </p:txBody>
      </p:sp>
      <p:sp>
        <p:nvSpPr>
          <p:cNvPr id="258" name="Shape 25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Original Design</a:t>
            </a:r>
            <a:endParaRPr/>
          </a:p>
          <a:p>
            <a:pPr indent="-311150" lvl="0" marL="457200" rtl="0">
              <a:spcBef>
                <a:spcPts val="1600"/>
              </a:spcBef>
              <a:spcAft>
                <a:spcPts val="0"/>
              </a:spcAft>
              <a:buSzPts val="1300"/>
              <a:buChar char="●"/>
            </a:pPr>
            <a:r>
              <a:rPr lang="en"/>
              <a:t>POBA asked for there to be a high and low pressure side of the air system, with each having  a nominal and burst portions</a:t>
            </a:r>
            <a:endParaRPr/>
          </a:p>
          <a:p>
            <a:pPr indent="-298450" lvl="1" marL="914400" rtl="0">
              <a:spcBef>
                <a:spcPts val="0"/>
              </a:spcBef>
              <a:spcAft>
                <a:spcPts val="0"/>
              </a:spcAft>
              <a:buSzPts val="1100"/>
              <a:buChar char="○"/>
            </a:pPr>
            <a:r>
              <a:rPr lang="en"/>
              <a:t> The low and high pressure sides are so POBA can test all of the </a:t>
            </a:r>
            <a:r>
              <a:rPr lang="en"/>
              <a:t>balloons</a:t>
            </a:r>
            <a:r>
              <a:rPr lang="en"/>
              <a:t> they make no matter the size of them</a:t>
            </a:r>
            <a:endParaRPr/>
          </a:p>
          <a:p>
            <a:pPr indent="-298450" lvl="1" marL="914400" rtl="0">
              <a:spcBef>
                <a:spcPts val="0"/>
              </a:spcBef>
              <a:spcAft>
                <a:spcPts val="0"/>
              </a:spcAft>
              <a:buSzPts val="1100"/>
              <a:buChar char="○"/>
            </a:pPr>
            <a:r>
              <a:rPr lang="en"/>
              <a:t>The nominal pressure is for testing the balloons at what they will be used at while the burst pressure is used to see if it can handle the highest pressure it will encounter</a:t>
            </a:r>
            <a:endParaRPr/>
          </a:p>
          <a:p>
            <a:pPr indent="-311150" lvl="0" marL="457200" rtl="0">
              <a:spcBef>
                <a:spcPts val="0"/>
              </a:spcBef>
              <a:spcAft>
                <a:spcPts val="0"/>
              </a:spcAft>
              <a:buSzPts val="1300"/>
              <a:buChar char="●"/>
            </a:pPr>
            <a:r>
              <a:rPr lang="en"/>
              <a:t>In total this comes out to four different pressures, with each pressure needing a regulator to get to and a gauge to ensure the regulator is giving the balloon the correct psi</a:t>
            </a:r>
            <a:endParaRPr/>
          </a:p>
        </p:txBody>
      </p:sp>
      <p:sp>
        <p:nvSpPr>
          <p:cNvPr id="259" name="Shape 259"/>
          <p:cNvSpPr txBox="1"/>
          <p:nvPr/>
        </p:nvSpPr>
        <p:spPr>
          <a:xfrm>
            <a:off x="8336400" y="4437600"/>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15</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Air System </a:t>
            </a:r>
            <a:endParaRPr/>
          </a:p>
        </p:txBody>
      </p:sp>
      <p:sp>
        <p:nvSpPr>
          <p:cNvPr id="265" name="Shape 265"/>
          <p:cNvSpPr txBox="1"/>
          <p:nvPr>
            <p:ph idx="1" type="body"/>
          </p:nvPr>
        </p:nvSpPr>
        <p:spPr>
          <a:xfrm>
            <a:off x="1297500" y="1567550"/>
            <a:ext cx="7038900" cy="289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Original Design</a:t>
            </a:r>
            <a:endParaRPr/>
          </a:p>
        </p:txBody>
      </p:sp>
      <p:sp>
        <p:nvSpPr>
          <p:cNvPr id="266" name="Shape 266"/>
          <p:cNvSpPr txBox="1"/>
          <p:nvPr/>
        </p:nvSpPr>
        <p:spPr>
          <a:xfrm>
            <a:off x="8336400" y="4437600"/>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15</a:t>
            </a:r>
            <a:endParaRPr sz="800">
              <a:solidFill>
                <a:srgbClr val="FFFFFF"/>
              </a:solidFill>
            </a:endParaRPr>
          </a:p>
          <a:p>
            <a:pPr indent="0" lvl="0" marL="0" rtl="0">
              <a:spcBef>
                <a:spcPts val="0"/>
              </a:spcBef>
              <a:spcAft>
                <a:spcPts val="0"/>
              </a:spcAft>
              <a:buNone/>
            </a:pPr>
            <a:r>
              <a:t/>
            </a:r>
            <a:endParaRPr/>
          </a:p>
        </p:txBody>
      </p:sp>
      <p:cxnSp>
        <p:nvCxnSpPr>
          <p:cNvPr id="267" name="Shape 267"/>
          <p:cNvCxnSpPr/>
          <p:nvPr/>
        </p:nvCxnSpPr>
        <p:spPr>
          <a:xfrm>
            <a:off x="223625" y="3286675"/>
            <a:ext cx="440400" cy="0"/>
          </a:xfrm>
          <a:prstGeom prst="straightConnector1">
            <a:avLst/>
          </a:prstGeom>
          <a:noFill/>
          <a:ln cap="flat" cmpd="sng" w="9525">
            <a:solidFill>
              <a:schemeClr val="dk2"/>
            </a:solidFill>
            <a:prstDash val="solid"/>
            <a:round/>
            <a:headEnd len="med" w="med" type="none"/>
            <a:tailEnd len="med" w="med" type="none"/>
          </a:ln>
        </p:spPr>
      </p:cxnSp>
      <p:cxnSp>
        <p:nvCxnSpPr>
          <p:cNvPr id="268" name="Shape 268"/>
          <p:cNvCxnSpPr/>
          <p:nvPr/>
        </p:nvCxnSpPr>
        <p:spPr>
          <a:xfrm rot="10800000">
            <a:off x="664025" y="2541175"/>
            <a:ext cx="0" cy="745500"/>
          </a:xfrm>
          <a:prstGeom prst="straightConnector1">
            <a:avLst/>
          </a:prstGeom>
          <a:noFill/>
          <a:ln cap="flat" cmpd="sng" w="9525">
            <a:solidFill>
              <a:schemeClr val="dk2"/>
            </a:solidFill>
            <a:prstDash val="solid"/>
            <a:round/>
            <a:headEnd len="med" w="med" type="none"/>
            <a:tailEnd len="med" w="med" type="none"/>
          </a:ln>
        </p:spPr>
      </p:cxnSp>
      <p:cxnSp>
        <p:nvCxnSpPr>
          <p:cNvPr id="269" name="Shape 269"/>
          <p:cNvCxnSpPr/>
          <p:nvPr/>
        </p:nvCxnSpPr>
        <p:spPr>
          <a:xfrm rot="10800000">
            <a:off x="664025" y="3286675"/>
            <a:ext cx="0" cy="745500"/>
          </a:xfrm>
          <a:prstGeom prst="straightConnector1">
            <a:avLst/>
          </a:prstGeom>
          <a:noFill/>
          <a:ln cap="flat" cmpd="sng" w="9525">
            <a:solidFill>
              <a:schemeClr val="dk2"/>
            </a:solidFill>
            <a:prstDash val="solid"/>
            <a:round/>
            <a:headEnd len="med" w="med" type="none"/>
            <a:tailEnd len="med" w="med" type="none"/>
          </a:ln>
        </p:spPr>
      </p:cxnSp>
      <p:cxnSp>
        <p:nvCxnSpPr>
          <p:cNvPr id="270" name="Shape 270"/>
          <p:cNvCxnSpPr/>
          <p:nvPr/>
        </p:nvCxnSpPr>
        <p:spPr>
          <a:xfrm>
            <a:off x="664025" y="2541175"/>
            <a:ext cx="711600" cy="0"/>
          </a:xfrm>
          <a:prstGeom prst="straightConnector1">
            <a:avLst/>
          </a:prstGeom>
          <a:noFill/>
          <a:ln cap="flat" cmpd="sng" w="9525">
            <a:solidFill>
              <a:schemeClr val="dk2"/>
            </a:solidFill>
            <a:prstDash val="solid"/>
            <a:round/>
            <a:headEnd len="med" w="med" type="none"/>
            <a:tailEnd len="med" w="med" type="none"/>
          </a:ln>
        </p:spPr>
      </p:cxnSp>
      <p:sp>
        <p:nvSpPr>
          <p:cNvPr id="271" name="Shape 271"/>
          <p:cNvSpPr txBox="1"/>
          <p:nvPr/>
        </p:nvSpPr>
        <p:spPr>
          <a:xfrm>
            <a:off x="762275" y="2321000"/>
            <a:ext cx="5151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High</a:t>
            </a:r>
            <a:endParaRPr sz="1000">
              <a:solidFill>
                <a:srgbClr val="FFFFFF"/>
              </a:solidFill>
            </a:endParaRPr>
          </a:p>
        </p:txBody>
      </p:sp>
      <p:cxnSp>
        <p:nvCxnSpPr>
          <p:cNvPr id="272" name="Shape 272"/>
          <p:cNvCxnSpPr/>
          <p:nvPr/>
        </p:nvCxnSpPr>
        <p:spPr>
          <a:xfrm>
            <a:off x="664025" y="4032175"/>
            <a:ext cx="711600" cy="0"/>
          </a:xfrm>
          <a:prstGeom prst="straightConnector1">
            <a:avLst/>
          </a:prstGeom>
          <a:noFill/>
          <a:ln cap="flat" cmpd="sng" w="9525">
            <a:solidFill>
              <a:schemeClr val="dk2"/>
            </a:solidFill>
            <a:prstDash val="solid"/>
            <a:round/>
            <a:headEnd len="med" w="med" type="none"/>
            <a:tailEnd len="med" w="med" type="none"/>
          </a:ln>
        </p:spPr>
      </p:cxnSp>
      <p:sp>
        <p:nvSpPr>
          <p:cNvPr id="273" name="Shape 273"/>
          <p:cNvSpPr txBox="1"/>
          <p:nvPr/>
        </p:nvSpPr>
        <p:spPr>
          <a:xfrm>
            <a:off x="731825" y="3808675"/>
            <a:ext cx="5151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Low</a:t>
            </a:r>
            <a:endParaRPr sz="1000">
              <a:solidFill>
                <a:srgbClr val="FFFFFF"/>
              </a:solidFill>
            </a:endParaRPr>
          </a:p>
        </p:txBody>
      </p:sp>
      <p:cxnSp>
        <p:nvCxnSpPr>
          <p:cNvPr id="274" name="Shape 274"/>
          <p:cNvCxnSpPr/>
          <p:nvPr/>
        </p:nvCxnSpPr>
        <p:spPr>
          <a:xfrm rot="10800000">
            <a:off x="1375625" y="2297275"/>
            <a:ext cx="0" cy="243900"/>
          </a:xfrm>
          <a:prstGeom prst="straightConnector1">
            <a:avLst/>
          </a:prstGeom>
          <a:noFill/>
          <a:ln cap="flat" cmpd="sng" w="9525">
            <a:solidFill>
              <a:schemeClr val="dk2"/>
            </a:solidFill>
            <a:prstDash val="solid"/>
            <a:round/>
            <a:headEnd len="med" w="med" type="none"/>
            <a:tailEnd len="med" w="med" type="none"/>
          </a:ln>
        </p:spPr>
      </p:cxnSp>
      <p:cxnSp>
        <p:nvCxnSpPr>
          <p:cNvPr id="275" name="Shape 275"/>
          <p:cNvCxnSpPr/>
          <p:nvPr/>
        </p:nvCxnSpPr>
        <p:spPr>
          <a:xfrm rot="10800000">
            <a:off x="1375625" y="2541175"/>
            <a:ext cx="0" cy="352500"/>
          </a:xfrm>
          <a:prstGeom prst="straightConnector1">
            <a:avLst/>
          </a:prstGeom>
          <a:noFill/>
          <a:ln cap="flat" cmpd="sng" w="9525">
            <a:solidFill>
              <a:schemeClr val="dk2"/>
            </a:solidFill>
            <a:prstDash val="solid"/>
            <a:round/>
            <a:headEnd len="med" w="med" type="none"/>
            <a:tailEnd len="med" w="med" type="none"/>
          </a:ln>
        </p:spPr>
      </p:cxnSp>
      <p:cxnSp>
        <p:nvCxnSpPr>
          <p:cNvPr id="276" name="Shape 276"/>
          <p:cNvCxnSpPr/>
          <p:nvPr/>
        </p:nvCxnSpPr>
        <p:spPr>
          <a:xfrm rot="10800000">
            <a:off x="1375625" y="3679675"/>
            <a:ext cx="0" cy="352500"/>
          </a:xfrm>
          <a:prstGeom prst="straightConnector1">
            <a:avLst/>
          </a:prstGeom>
          <a:noFill/>
          <a:ln cap="flat" cmpd="sng" w="9525">
            <a:solidFill>
              <a:schemeClr val="dk2"/>
            </a:solidFill>
            <a:prstDash val="solid"/>
            <a:round/>
            <a:headEnd len="med" w="med" type="none"/>
            <a:tailEnd len="med" w="med" type="none"/>
          </a:ln>
        </p:spPr>
      </p:cxnSp>
      <p:cxnSp>
        <p:nvCxnSpPr>
          <p:cNvPr id="277" name="Shape 277"/>
          <p:cNvCxnSpPr/>
          <p:nvPr/>
        </p:nvCxnSpPr>
        <p:spPr>
          <a:xfrm rot="10800000">
            <a:off x="1375675" y="4032075"/>
            <a:ext cx="0" cy="481200"/>
          </a:xfrm>
          <a:prstGeom prst="straightConnector1">
            <a:avLst/>
          </a:prstGeom>
          <a:noFill/>
          <a:ln cap="flat" cmpd="sng" w="9525">
            <a:solidFill>
              <a:schemeClr val="dk2"/>
            </a:solidFill>
            <a:prstDash val="solid"/>
            <a:round/>
            <a:headEnd len="med" w="med" type="none"/>
            <a:tailEnd len="med" w="med" type="none"/>
          </a:ln>
        </p:spPr>
      </p:cxnSp>
      <p:cxnSp>
        <p:nvCxnSpPr>
          <p:cNvPr id="278" name="Shape 278"/>
          <p:cNvCxnSpPr/>
          <p:nvPr/>
        </p:nvCxnSpPr>
        <p:spPr>
          <a:xfrm>
            <a:off x="1375625" y="2303875"/>
            <a:ext cx="508200" cy="0"/>
          </a:xfrm>
          <a:prstGeom prst="straightConnector1">
            <a:avLst/>
          </a:prstGeom>
          <a:noFill/>
          <a:ln cap="flat" cmpd="sng" w="9525">
            <a:solidFill>
              <a:schemeClr val="dk2"/>
            </a:solidFill>
            <a:prstDash val="solid"/>
            <a:round/>
            <a:headEnd len="med" w="med" type="none"/>
            <a:tailEnd len="med" w="med" type="none"/>
          </a:ln>
        </p:spPr>
      </p:cxnSp>
      <p:cxnSp>
        <p:nvCxnSpPr>
          <p:cNvPr id="279" name="Shape 279"/>
          <p:cNvCxnSpPr/>
          <p:nvPr/>
        </p:nvCxnSpPr>
        <p:spPr>
          <a:xfrm>
            <a:off x="1375625" y="2890000"/>
            <a:ext cx="508200" cy="0"/>
          </a:xfrm>
          <a:prstGeom prst="straightConnector1">
            <a:avLst/>
          </a:prstGeom>
          <a:noFill/>
          <a:ln cap="flat" cmpd="sng" w="9525">
            <a:solidFill>
              <a:schemeClr val="dk2"/>
            </a:solidFill>
            <a:prstDash val="solid"/>
            <a:round/>
            <a:headEnd len="med" w="med" type="none"/>
            <a:tailEnd len="med" w="med" type="none"/>
          </a:ln>
        </p:spPr>
      </p:cxnSp>
      <p:cxnSp>
        <p:nvCxnSpPr>
          <p:cNvPr id="280" name="Shape 280"/>
          <p:cNvCxnSpPr/>
          <p:nvPr/>
        </p:nvCxnSpPr>
        <p:spPr>
          <a:xfrm>
            <a:off x="1375675" y="4516800"/>
            <a:ext cx="508200" cy="0"/>
          </a:xfrm>
          <a:prstGeom prst="straightConnector1">
            <a:avLst/>
          </a:prstGeom>
          <a:noFill/>
          <a:ln cap="flat" cmpd="sng" w="9525">
            <a:solidFill>
              <a:schemeClr val="dk2"/>
            </a:solidFill>
            <a:prstDash val="solid"/>
            <a:round/>
            <a:headEnd len="med" w="med" type="none"/>
            <a:tailEnd len="med" w="med" type="none"/>
          </a:ln>
        </p:spPr>
      </p:cxnSp>
      <p:cxnSp>
        <p:nvCxnSpPr>
          <p:cNvPr id="281" name="Shape 281"/>
          <p:cNvCxnSpPr/>
          <p:nvPr/>
        </p:nvCxnSpPr>
        <p:spPr>
          <a:xfrm>
            <a:off x="1375625" y="3686550"/>
            <a:ext cx="508200" cy="0"/>
          </a:xfrm>
          <a:prstGeom prst="straightConnector1">
            <a:avLst/>
          </a:prstGeom>
          <a:noFill/>
          <a:ln cap="flat" cmpd="sng" w="9525">
            <a:solidFill>
              <a:schemeClr val="dk2"/>
            </a:solidFill>
            <a:prstDash val="solid"/>
            <a:round/>
            <a:headEnd len="med" w="med" type="none"/>
            <a:tailEnd len="med" w="med" type="none"/>
          </a:ln>
        </p:spPr>
      </p:cxnSp>
      <p:sp>
        <p:nvSpPr>
          <p:cNvPr id="282" name="Shape 282"/>
          <p:cNvSpPr/>
          <p:nvPr/>
        </p:nvSpPr>
        <p:spPr>
          <a:xfrm>
            <a:off x="1883875" y="4361900"/>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283" name="Shape 283"/>
          <p:cNvCxnSpPr/>
          <p:nvPr/>
        </p:nvCxnSpPr>
        <p:spPr>
          <a:xfrm>
            <a:off x="2188975" y="4506500"/>
            <a:ext cx="339000" cy="0"/>
          </a:xfrm>
          <a:prstGeom prst="straightConnector1">
            <a:avLst/>
          </a:prstGeom>
          <a:noFill/>
          <a:ln cap="flat" cmpd="sng" w="9525">
            <a:solidFill>
              <a:schemeClr val="dk2"/>
            </a:solidFill>
            <a:prstDash val="solid"/>
            <a:round/>
            <a:headEnd len="med" w="med" type="none"/>
            <a:tailEnd len="med" w="med" type="none"/>
          </a:ln>
        </p:spPr>
      </p:cxnSp>
      <p:sp>
        <p:nvSpPr>
          <p:cNvPr id="284" name="Shape 284"/>
          <p:cNvSpPr/>
          <p:nvPr/>
        </p:nvSpPr>
        <p:spPr>
          <a:xfrm>
            <a:off x="2527975" y="4361900"/>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85" name="Shape 285"/>
          <p:cNvCxnSpPr/>
          <p:nvPr/>
        </p:nvCxnSpPr>
        <p:spPr>
          <a:xfrm>
            <a:off x="2833075" y="4506500"/>
            <a:ext cx="691200" cy="0"/>
          </a:xfrm>
          <a:prstGeom prst="straightConnector1">
            <a:avLst/>
          </a:prstGeom>
          <a:noFill/>
          <a:ln cap="flat" cmpd="sng" w="9525">
            <a:solidFill>
              <a:schemeClr val="dk2"/>
            </a:solidFill>
            <a:prstDash val="solid"/>
            <a:round/>
            <a:headEnd len="med" w="med" type="none"/>
            <a:tailEnd len="med" w="med" type="none"/>
          </a:ln>
        </p:spPr>
      </p:cxnSp>
      <p:cxnSp>
        <p:nvCxnSpPr>
          <p:cNvPr id="286" name="Shape 286"/>
          <p:cNvCxnSpPr/>
          <p:nvPr/>
        </p:nvCxnSpPr>
        <p:spPr>
          <a:xfrm rot="10800000">
            <a:off x="3524275" y="4167750"/>
            <a:ext cx="0" cy="345600"/>
          </a:xfrm>
          <a:prstGeom prst="straightConnector1">
            <a:avLst/>
          </a:prstGeom>
          <a:noFill/>
          <a:ln cap="flat" cmpd="sng" w="9525">
            <a:solidFill>
              <a:schemeClr val="dk2"/>
            </a:solidFill>
            <a:prstDash val="solid"/>
            <a:round/>
            <a:headEnd len="med" w="med" type="none"/>
            <a:tailEnd len="med" w="med" type="none"/>
          </a:ln>
        </p:spPr>
      </p:cxnSp>
      <p:cxnSp>
        <p:nvCxnSpPr>
          <p:cNvPr id="287" name="Shape 287"/>
          <p:cNvCxnSpPr/>
          <p:nvPr/>
        </p:nvCxnSpPr>
        <p:spPr>
          <a:xfrm rot="10800000">
            <a:off x="3524275" y="4506500"/>
            <a:ext cx="0" cy="345600"/>
          </a:xfrm>
          <a:prstGeom prst="straightConnector1">
            <a:avLst/>
          </a:prstGeom>
          <a:noFill/>
          <a:ln cap="flat" cmpd="sng" w="9525">
            <a:solidFill>
              <a:schemeClr val="dk2"/>
            </a:solidFill>
            <a:prstDash val="solid"/>
            <a:round/>
            <a:headEnd len="med" w="med" type="none"/>
            <a:tailEnd len="med" w="med" type="none"/>
          </a:ln>
        </p:spPr>
      </p:cxnSp>
      <p:sp>
        <p:nvSpPr>
          <p:cNvPr id="288" name="Shape 288"/>
          <p:cNvSpPr/>
          <p:nvPr/>
        </p:nvSpPr>
        <p:spPr>
          <a:xfrm rot="-5400000">
            <a:off x="4117225" y="409650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p:nvPr/>
        </p:nvSpPr>
        <p:spPr>
          <a:xfrm rot="-5400000">
            <a:off x="4117225" y="477430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90" name="Shape 290"/>
          <p:cNvCxnSpPr/>
          <p:nvPr/>
        </p:nvCxnSpPr>
        <p:spPr>
          <a:xfrm>
            <a:off x="3524275" y="4164300"/>
            <a:ext cx="623400" cy="0"/>
          </a:xfrm>
          <a:prstGeom prst="straightConnector1">
            <a:avLst/>
          </a:prstGeom>
          <a:noFill/>
          <a:ln cap="flat" cmpd="sng" w="9525">
            <a:solidFill>
              <a:schemeClr val="dk2"/>
            </a:solidFill>
            <a:prstDash val="solid"/>
            <a:round/>
            <a:headEnd len="med" w="med" type="none"/>
            <a:tailEnd len="med" w="med" type="none"/>
          </a:ln>
        </p:spPr>
      </p:cxnSp>
      <p:cxnSp>
        <p:nvCxnSpPr>
          <p:cNvPr id="291" name="Shape 291"/>
          <p:cNvCxnSpPr/>
          <p:nvPr/>
        </p:nvCxnSpPr>
        <p:spPr>
          <a:xfrm>
            <a:off x="3524275" y="4842100"/>
            <a:ext cx="623400" cy="0"/>
          </a:xfrm>
          <a:prstGeom prst="straightConnector1">
            <a:avLst/>
          </a:prstGeom>
          <a:noFill/>
          <a:ln cap="flat" cmpd="sng" w="9525">
            <a:solidFill>
              <a:schemeClr val="dk2"/>
            </a:solidFill>
            <a:prstDash val="solid"/>
            <a:round/>
            <a:headEnd len="med" w="med" type="none"/>
            <a:tailEnd len="med" w="med" type="none"/>
          </a:ln>
        </p:spPr>
      </p:cxnSp>
      <p:cxnSp>
        <p:nvCxnSpPr>
          <p:cNvPr id="292" name="Shape 292"/>
          <p:cNvCxnSpPr/>
          <p:nvPr/>
        </p:nvCxnSpPr>
        <p:spPr>
          <a:xfrm>
            <a:off x="1883875" y="3367950"/>
            <a:ext cx="0" cy="318600"/>
          </a:xfrm>
          <a:prstGeom prst="straightConnector1">
            <a:avLst/>
          </a:prstGeom>
          <a:noFill/>
          <a:ln cap="flat" cmpd="sng" w="9525">
            <a:solidFill>
              <a:schemeClr val="dk2"/>
            </a:solidFill>
            <a:prstDash val="solid"/>
            <a:round/>
            <a:headEnd len="med" w="med" type="none"/>
            <a:tailEnd len="med" w="med" type="none"/>
          </a:ln>
        </p:spPr>
      </p:cxnSp>
      <p:cxnSp>
        <p:nvCxnSpPr>
          <p:cNvPr id="293" name="Shape 293"/>
          <p:cNvCxnSpPr/>
          <p:nvPr/>
        </p:nvCxnSpPr>
        <p:spPr>
          <a:xfrm>
            <a:off x="1883875" y="3666175"/>
            <a:ext cx="0" cy="318600"/>
          </a:xfrm>
          <a:prstGeom prst="straightConnector1">
            <a:avLst/>
          </a:prstGeom>
          <a:noFill/>
          <a:ln cap="flat" cmpd="sng" w="9525">
            <a:solidFill>
              <a:schemeClr val="dk2"/>
            </a:solidFill>
            <a:prstDash val="solid"/>
            <a:round/>
            <a:headEnd len="med" w="med" type="none"/>
            <a:tailEnd len="med" w="med" type="none"/>
          </a:ln>
        </p:spPr>
      </p:cxnSp>
      <p:cxnSp>
        <p:nvCxnSpPr>
          <p:cNvPr id="294" name="Shape 294"/>
          <p:cNvCxnSpPr/>
          <p:nvPr/>
        </p:nvCxnSpPr>
        <p:spPr>
          <a:xfrm>
            <a:off x="1877125" y="3986300"/>
            <a:ext cx="318600" cy="0"/>
          </a:xfrm>
          <a:prstGeom prst="straightConnector1">
            <a:avLst/>
          </a:prstGeom>
          <a:noFill/>
          <a:ln cap="flat" cmpd="sng" w="9525">
            <a:solidFill>
              <a:schemeClr val="dk2"/>
            </a:solidFill>
            <a:prstDash val="solid"/>
            <a:round/>
            <a:headEnd len="med" w="med" type="none"/>
            <a:tailEnd len="med" w="med" type="none"/>
          </a:ln>
        </p:spPr>
      </p:cxnSp>
      <p:sp>
        <p:nvSpPr>
          <p:cNvPr id="295" name="Shape 295"/>
          <p:cNvSpPr/>
          <p:nvPr/>
        </p:nvSpPr>
        <p:spPr>
          <a:xfrm>
            <a:off x="2188975" y="3841700"/>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296" name="Shape 296"/>
          <p:cNvCxnSpPr/>
          <p:nvPr/>
        </p:nvCxnSpPr>
        <p:spPr>
          <a:xfrm>
            <a:off x="2494075" y="3986300"/>
            <a:ext cx="339000" cy="0"/>
          </a:xfrm>
          <a:prstGeom prst="straightConnector1">
            <a:avLst/>
          </a:prstGeom>
          <a:noFill/>
          <a:ln cap="flat" cmpd="sng" w="9525">
            <a:solidFill>
              <a:schemeClr val="dk2"/>
            </a:solidFill>
            <a:prstDash val="solid"/>
            <a:round/>
            <a:headEnd len="med" w="med" type="none"/>
            <a:tailEnd len="med" w="med" type="none"/>
          </a:ln>
        </p:spPr>
      </p:cxnSp>
      <p:sp>
        <p:nvSpPr>
          <p:cNvPr id="297" name="Shape 297"/>
          <p:cNvSpPr/>
          <p:nvPr/>
        </p:nvSpPr>
        <p:spPr>
          <a:xfrm>
            <a:off x="2833075" y="3841700"/>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98" name="Shape 298"/>
          <p:cNvCxnSpPr/>
          <p:nvPr/>
        </p:nvCxnSpPr>
        <p:spPr>
          <a:xfrm>
            <a:off x="1883875" y="3372925"/>
            <a:ext cx="318600" cy="0"/>
          </a:xfrm>
          <a:prstGeom prst="straightConnector1">
            <a:avLst/>
          </a:prstGeom>
          <a:noFill/>
          <a:ln cap="flat" cmpd="sng" w="9525">
            <a:solidFill>
              <a:schemeClr val="dk2"/>
            </a:solidFill>
            <a:prstDash val="solid"/>
            <a:round/>
            <a:headEnd len="med" w="med" type="none"/>
            <a:tailEnd len="med" w="med" type="none"/>
          </a:ln>
        </p:spPr>
      </p:cxnSp>
      <p:sp>
        <p:nvSpPr>
          <p:cNvPr id="299" name="Shape 299"/>
          <p:cNvSpPr/>
          <p:nvPr/>
        </p:nvSpPr>
        <p:spPr>
          <a:xfrm>
            <a:off x="2195725" y="3228325"/>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300" name="Shape 300"/>
          <p:cNvCxnSpPr/>
          <p:nvPr/>
        </p:nvCxnSpPr>
        <p:spPr>
          <a:xfrm>
            <a:off x="2500825" y="3372925"/>
            <a:ext cx="339000" cy="0"/>
          </a:xfrm>
          <a:prstGeom prst="straightConnector1">
            <a:avLst/>
          </a:prstGeom>
          <a:noFill/>
          <a:ln cap="flat" cmpd="sng" w="9525">
            <a:solidFill>
              <a:schemeClr val="dk2"/>
            </a:solidFill>
            <a:prstDash val="solid"/>
            <a:round/>
            <a:headEnd len="med" w="med" type="none"/>
            <a:tailEnd len="med" w="med" type="none"/>
          </a:ln>
        </p:spPr>
      </p:cxnSp>
      <p:sp>
        <p:nvSpPr>
          <p:cNvPr id="301" name="Shape 301"/>
          <p:cNvSpPr/>
          <p:nvPr/>
        </p:nvSpPr>
        <p:spPr>
          <a:xfrm>
            <a:off x="2839825" y="3228325"/>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02" name="Shape 302"/>
          <p:cNvCxnSpPr>
            <a:stCxn id="297" idx="6"/>
          </p:cNvCxnSpPr>
          <p:nvPr/>
        </p:nvCxnSpPr>
        <p:spPr>
          <a:xfrm flipH="1" rot="10800000">
            <a:off x="3138175" y="3672800"/>
            <a:ext cx="534900" cy="313500"/>
          </a:xfrm>
          <a:prstGeom prst="straightConnector1">
            <a:avLst/>
          </a:prstGeom>
          <a:noFill/>
          <a:ln cap="flat" cmpd="sng" w="9525">
            <a:solidFill>
              <a:schemeClr val="dk2"/>
            </a:solidFill>
            <a:prstDash val="solid"/>
            <a:round/>
            <a:headEnd len="med" w="med" type="none"/>
            <a:tailEnd len="med" w="med" type="none"/>
          </a:ln>
        </p:spPr>
      </p:cxnSp>
      <p:cxnSp>
        <p:nvCxnSpPr>
          <p:cNvPr id="303" name="Shape 303"/>
          <p:cNvCxnSpPr>
            <a:stCxn id="301" idx="6"/>
          </p:cNvCxnSpPr>
          <p:nvPr/>
        </p:nvCxnSpPr>
        <p:spPr>
          <a:xfrm>
            <a:off x="3144925" y="3372925"/>
            <a:ext cx="534900" cy="300000"/>
          </a:xfrm>
          <a:prstGeom prst="straightConnector1">
            <a:avLst/>
          </a:prstGeom>
          <a:noFill/>
          <a:ln cap="flat" cmpd="sng" w="9525">
            <a:solidFill>
              <a:schemeClr val="dk2"/>
            </a:solidFill>
            <a:prstDash val="solid"/>
            <a:round/>
            <a:headEnd len="med" w="med" type="none"/>
            <a:tailEnd len="med" w="med" type="none"/>
          </a:ln>
        </p:spPr>
      </p:cxnSp>
      <p:sp>
        <p:nvSpPr>
          <p:cNvPr id="304" name="Shape 304"/>
          <p:cNvSpPr/>
          <p:nvPr/>
        </p:nvSpPr>
        <p:spPr>
          <a:xfrm>
            <a:off x="1816125" y="2761000"/>
            <a:ext cx="257700" cy="258000"/>
          </a:xfrm>
          <a:prstGeom prst="triangl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05" name="Shape 305"/>
          <p:cNvCxnSpPr/>
          <p:nvPr/>
        </p:nvCxnSpPr>
        <p:spPr>
          <a:xfrm>
            <a:off x="2002650" y="2890000"/>
            <a:ext cx="339000" cy="0"/>
          </a:xfrm>
          <a:prstGeom prst="straightConnector1">
            <a:avLst/>
          </a:prstGeom>
          <a:noFill/>
          <a:ln cap="flat" cmpd="sng" w="9525">
            <a:solidFill>
              <a:schemeClr val="dk2"/>
            </a:solidFill>
            <a:prstDash val="solid"/>
            <a:round/>
            <a:headEnd len="med" w="med" type="none"/>
            <a:tailEnd len="med" w="med" type="none"/>
          </a:ln>
        </p:spPr>
      </p:cxnSp>
      <p:sp>
        <p:nvSpPr>
          <p:cNvPr id="306" name="Shape 306"/>
          <p:cNvSpPr/>
          <p:nvPr/>
        </p:nvSpPr>
        <p:spPr>
          <a:xfrm>
            <a:off x="2341650" y="2808925"/>
            <a:ext cx="792900" cy="1965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07" name="Shape 307"/>
          <p:cNvCxnSpPr/>
          <p:nvPr/>
        </p:nvCxnSpPr>
        <p:spPr>
          <a:xfrm>
            <a:off x="3134550" y="2904150"/>
            <a:ext cx="339000" cy="0"/>
          </a:xfrm>
          <a:prstGeom prst="straightConnector1">
            <a:avLst/>
          </a:prstGeom>
          <a:noFill/>
          <a:ln cap="flat" cmpd="sng" w="9525">
            <a:solidFill>
              <a:schemeClr val="dk2"/>
            </a:solidFill>
            <a:prstDash val="solid"/>
            <a:round/>
            <a:headEnd len="med" w="med" type="none"/>
            <a:tailEnd len="med" w="med" type="none"/>
          </a:ln>
        </p:spPr>
      </p:cxnSp>
      <p:cxnSp>
        <p:nvCxnSpPr>
          <p:cNvPr id="308" name="Shape 308"/>
          <p:cNvCxnSpPr/>
          <p:nvPr/>
        </p:nvCxnSpPr>
        <p:spPr>
          <a:xfrm>
            <a:off x="3473550" y="2585550"/>
            <a:ext cx="0" cy="318600"/>
          </a:xfrm>
          <a:prstGeom prst="straightConnector1">
            <a:avLst/>
          </a:prstGeom>
          <a:noFill/>
          <a:ln cap="flat" cmpd="sng" w="9525">
            <a:solidFill>
              <a:schemeClr val="dk2"/>
            </a:solidFill>
            <a:prstDash val="solid"/>
            <a:round/>
            <a:headEnd len="med" w="med" type="none"/>
            <a:tailEnd len="med" w="med" type="none"/>
          </a:ln>
        </p:spPr>
      </p:cxnSp>
      <p:cxnSp>
        <p:nvCxnSpPr>
          <p:cNvPr id="309" name="Shape 309"/>
          <p:cNvCxnSpPr/>
          <p:nvPr/>
        </p:nvCxnSpPr>
        <p:spPr>
          <a:xfrm>
            <a:off x="3473550" y="2904150"/>
            <a:ext cx="0" cy="318600"/>
          </a:xfrm>
          <a:prstGeom prst="straightConnector1">
            <a:avLst/>
          </a:prstGeom>
          <a:noFill/>
          <a:ln cap="flat" cmpd="sng" w="9525">
            <a:solidFill>
              <a:schemeClr val="dk2"/>
            </a:solidFill>
            <a:prstDash val="solid"/>
            <a:round/>
            <a:headEnd len="med" w="med" type="none"/>
            <a:tailEnd len="med" w="med" type="none"/>
          </a:ln>
        </p:spPr>
      </p:cxnSp>
      <p:cxnSp>
        <p:nvCxnSpPr>
          <p:cNvPr id="310" name="Shape 310"/>
          <p:cNvCxnSpPr/>
          <p:nvPr/>
        </p:nvCxnSpPr>
        <p:spPr>
          <a:xfrm>
            <a:off x="3473550" y="3220375"/>
            <a:ext cx="318600" cy="0"/>
          </a:xfrm>
          <a:prstGeom prst="straightConnector1">
            <a:avLst/>
          </a:prstGeom>
          <a:noFill/>
          <a:ln cap="flat" cmpd="sng" w="9525">
            <a:solidFill>
              <a:schemeClr val="dk2"/>
            </a:solidFill>
            <a:prstDash val="solid"/>
            <a:round/>
            <a:headEnd len="med" w="med" type="none"/>
            <a:tailEnd len="med" w="med" type="none"/>
          </a:ln>
        </p:spPr>
      </p:cxnSp>
      <p:cxnSp>
        <p:nvCxnSpPr>
          <p:cNvPr id="311" name="Shape 311"/>
          <p:cNvCxnSpPr/>
          <p:nvPr/>
        </p:nvCxnSpPr>
        <p:spPr>
          <a:xfrm>
            <a:off x="3473550" y="2586700"/>
            <a:ext cx="318600" cy="0"/>
          </a:xfrm>
          <a:prstGeom prst="straightConnector1">
            <a:avLst/>
          </a:prstGeom>
          <a:noFill/>
          <a:ln cap="flat" cmpd="sng" w="9525">
            <a:solidFill>
              <a:schemeClr val="dk2"/>
            </a:solidFill>
            <a:prstDash val="solid"/>
            <a:round/>
            <a:headEnd len="med" w="med" type="none"/>
            <a:tailEnd len="med" w="med" type="none"/>
          </a:ln>
        </p:spPr>
      </p:cxnSp>
      <p:sp>
        <p:nvSpPr>
          <p:cNvPr id="312" name="Shape 312"/>
          <p:cNvSpPr/>
          <p:nvPr/>
        </p:nvSpPr>
        <p:spPr>
          <a:xfrm>
            <a:off x="3792150" y="3066238"/>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313" name="Shape 313"/>
          <p:cNvCxnSpPr/>
          <p:nvPr/>
        </p:nvCxnSpPr>
        <p:spPr>
          <a:xfrm>
            <a:off x="4097250" y="3210838"/>
            <a:ext cx="339000" cy="0"/>
          </a:xfrm>
          <a:prstGeom prst="straightConnector1">
            <a:avLst/>
          </a:prstGeom>
          <a:noFill/>
          <a:ln cap="flat" cmpd="sng" w="9525">
            <a:solidFill>
              <a:schemeClr val="dk2"/>
            </a:solidFill>
            <a:prstDash val="solid"/>
            <a:round/>
            <a:headEnd len="med" w="med" type="none"/>
            <a:tailEnd len="med" w="med" type="none"/>
          </a:ln>
        </p:spPr>
      </p:cxnSp>
      <p:sp>
        <p:nvSpPr>
          <p:cNvPr id="314" name="Shape 314"/>
          <p:cNvSpPr/>
          <p:nvPr/>
        </p:nvSpPr>
        <p:spPr>
          <a:xfrm>
            <a:off x="4436250" y="3066238"/>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nvSpPr>
        <p:spPr>
          <a:xfrm>
            <a:off x="3798900" y="2452863"/>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316" name="Shape 316"/>
          <p:cNvCxnSpPr/>
          <p:nvPr/>
        </p:nvCxnSpPr>
        <p:spPr>
          <a:xfrm>
            <a:off x="4104000" y="2597463"/>
            <a:ext cx="339000" cy="0"/>
          </a:xfrm>
          <a:prstGeom prst="straightConnector1">
            <a:avLst/>
          </a:prstGeom>
          <a:noFill/>
          <a:ln cap="flat" cmpd="sng" w="9525">
            <a:solidFill>
              <a:schemeClr val="dk2"/>
            </a:solidFill>
            <a:prstDash val="solid"/>
            <a:round/>
            <a:headEnd len="med" w="med" type="none"/>
            <a:tailEnd len="med" w="med" type="none"/>
          </a:ln>
        </p:spPr>
      </p:cxnSp>
      <p:sp>
        <p:nvSpPr>
          <p:cNvPr id="317" name="Shape 317"/>
          <p:cNvSpPr/>
          <p:nvPr/>
        </p:nvSpPr>
        <p:spPr>
          <a:xfrm>
            <a:off x="4443000" y="2452863"/>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18" name="Shape 318"/>
          <p:cNvCxnSpPr>
            <a:stCxn id="314" idx="6"/>
          </p:cNvCxnSpPr>
          <p:nvPr/>
        </p:nvCxnSpPr>
        <p:spPr>
          <a:xfrm flipH="1" rot="10800000">
            <a:off x="4741350" y="2897338"/>
            <a:ext cx="534900" cy="313500"/>
          </a:xfrm>
          <a:prstGeom prst="straightConnector1">
            <a:avLst/>
          </a:prstGeom>
          <a:noFill/>
          <a:ln cap="flat" cmpd="sng" w="9525">
            <a:solidFill>
              <a:schemeClr val="dk2"/>
            </a:solidFill>
            <a:prstDash val="solid"/>
            <a:round/>
            <a:headEnd len="med" w="med" type="none"/>
            <a:tailEnd len="med" w="med" type="none"/>
          </a:ln>
        </p:spPr>
      </p:cxnSp>
      <p:cxnSp>
        <p:nvCxnSpPr>
          <p:cNvPr id="319" name="Shape 319"/>
          <p:cNvCxnSpPr>
            <a:stCxn id="317" idx="6"/>
          </p:cNvCxnSpPr>
          <p:nvPr/>
        </p:nvCxnSpPr>
        <p:spPr>
          <a:xfrm>
            <a:off x="4748100" y="2597463"/>
            <a:ext cx="534900" cy="300000"/>
          </a:xfrm>
          <a:prstGeom prst="straightConnector1">
            <a:avLst/>
          </a:prstGeom>
          <a:noFill/>
          <a:ln cap="flat" cmpd="sng" w="9525">
            <a:solidFill>
              <a:schemeClr val="dk2"/>
            </a:solidFill>
            <a:prstDash val="solid"/>
            <a:round/>
            <a:headEnd len="med" w="med" type="none"/>
            <a:tailEnd len="med" w="med" type="none"/>
          </a:ln>
        </p:spPr>
      </p:cxnSp>
      <p:cxnSp>
        <p:nvCxnSpPr>
          <p:cNvPr id="320" name="Shape 320"/>
          <p:cNvCxnSpPr/>
          <p:nvPr/>
        </p:nvCxnSpPr>
        <p:spPr>
          <a:xfrm rot="10800000">
            <a:off x="1883875" y="2131100"/>
            <a:ext cx="0" cy="189900"/>
          </a:xfrm>
          <a:prstGeom prst="straightConnector1">
            <a:avLst/>
          </a:prstGeom>
          <a:noFill/>
          <a:ln cap="flat" cmpd="sng" w="9525">
            <a:solidFill>
              <a:schemeClr val="dk2"/>
            </a:solidFill>
            <a:prstDash val="solid"/>
            <a:round/>
            <a:headEnd len="med" w="med" type="none"/>
            <a:tailEnd len="med" w="med" type="none"/>
          </a:ln>
        </p:spPr>
      </p:cxnSp>
      <p:cxnSp>
        <p:nvCxnSpPr>
          <p:cNvPr id="321" name="Shape 321"/>
          <p:cNvCxnSpPr/>
          <p:nvPr/>
        </p:nvCxnSpPr>
        <p:spPr>
          <a:xfrm rot="10800000">
            <a:off x="1883875" y="2303875"/>
            <a:ext cx="0" cy="189900"/>
          </a:xfrm>
          <a:prstGeom prst="straightConnector1">
            <a:avLst/>
          </a:prstGeom>
          <a:noFill/>
          <a:ln cap="flat" cmpd="sng" w="9525">
            <a:solidFill>
              <a:schemeClr val="dk2"/>
            </a:solidFill>
            <a:prstDash val="solid"/>
            <a:round/>
            <a:headEnd len="med" w="med" type="none"/>
            <a:tailEnd len="med" w="med" type="none"/>
          </a:ln>
        </p:spPr>
      </p:cxnSp>
      <p:cxnSp>
        <p:nvCxnSpPr>
          <p:cNvPr id="322" name="Shape 322"/>
          <p:cNvCxnSpPr/>
          <p:nvPr/>
        </p:nvCxnSpPr>
        <p:spPr>
          <a:xfrm>
            <a:off x="1883875" y="2134138"/>
            <a:ext cx="508200" cy="0"/>
          </a:xfrm>
          <a:prstGeom prst="straightConnector1">
            <a:avLst/>
          </a:prstGeom>
          <a:noFill/>
          <a:ln cap="flat" cmpd="sng" w="9525">
            <a:solidFill>
              <a:schemeClr val="dk2"/>
            </a:solidFill>
            <a:prstDash val="solid"/>
            <a:round/>
            <a:headEnd len="med" w="med" type="none"/>
            <a:tailEnd len="med" w="med" type="none"/>
          </a:ln>
        </p:spPr>
      </p:cxnSp>
      <p:cxnSp>
        <p:nvCxnSpPr>
          <p:cNvPr id="323" name="Shape 323"/>
          <p:cNvCxnSpPr/>
          <p:nvPr/>
        </p:nvCxnSpPr>
        <p:spPr>
          <a:xfrm>
            <a:off x="1883875" y="2496613"/>
            <a:ext cx="508200" cy="0"/>
          </a:xfrm>
          <a:prstGeom prst="straightConnector1">
            <a:avLst/>
          </a:prstGeom>
          <a:noFill/>
          <a:ln cap="flat" cmpd="sng" w="9525">
            <a:solidFill>
              <a:schemeClr val="dk2"/>
            </a:solidFill>
            <a:prstDash val="solid"/>
            <a:round/>
            <a:headEnd len="med" w="med" type="none"/>
            <a:tailEnd len="med" w="med" type="none"/>
          </a:ln>
        </p:spPr>
      </p:cxnSp>
      <p:sp>
        <p:nvSpPr>
          <p:cNvPr id="324" name="Shape 324"/>
          <p:cNvSpPr txBox="1"/>
          <p:nvPr/>
        </p:nvSpPr>
        <p:spPr>
          <a:xfrm>
            <a:off x="1938625" y="2180025"/>
            <a:ext cx="901200" cy="17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solenoid</a:t>
            </a:r>
            <a:endParaRPr sz="1000">
              <a:solidFill>
                <a:srgbClr val="FFFFFF"/>
              </a:solidFill>
            </a:endParaRPr>
          </a:p>
        </p:txBody>
      </p:sp>
      <p:cxnSp>
        <p:nvCxnSpPr>
          <p:cNvPr id="325" name="Shape 325"/>
          <p:cNvCxnSpPr/>
          <p:nvPr/>
        </p:nvCxnSpPr>
        <p:spPr>
          <a:xfrm>
            <a:off x="3673075" y="3672925"/>
            <a:ext cx="2067000" cy="0"/>
          </a:xfrm>
          <a:prstGeom prst="straightConnector1">
            <a:avLst/>
          </a:prstGeom>
          <a:noFill/>
          <a:ln cap="flat" cmpd="sng" w="9525">
            <a:solidFill>
              <a:schemeClr val="dk2"/>
            </a:solidFill>
            <a:prstDash val="solid"/>
            <a:round/>
            <a:headEnd len="med" w="med" type="none"/>
            <a:tailEnd len="med" w="med" type="none"/>
          </a:ln>
        </p:spPr>
      </p:cxnSp>
      <p:cxnSp>
        <p:nvCxnSpPr>
          <p:cNvPr id="326" name="Shape 326"/>
          <p:cNvCxnSpPr/>
          <p:nvPr/>
        </p:nvCxnSpPr>
        <p:spPr>
          <a:xfrm flipH="1" rot="10800000">
            <a:off x="5746625" y="3228175"/>
            <a:ext cx="725400" cy="438000"/>
          </a:xfrm>
          <a:prstGeom prst="straightConnector1">
            <a:avLst/>
          </a:prstGeom>
          <a:noFill/>
          <a:ln cap="flat" cmpd="sng" w="9525">
            <a:solidFill>
              <a:schemeClr val="dk2"/>
            </a:solidFill>
            <a:prstDash val="solid"/>
            <a:round/>
            <a:headEnd len="med" w="med" type="none"/>
            <a:tailEnd len="med" w="med" type="none"/>
          </a:ln>
        </p:spPr>
      </p:cxnSp>
      <p:cxnSp>
        <p:nvCxnSpPr>
          <p:cNvPr id="327" name="Shape 327"/>
          <p:cNvCxnSpPr/>
          <p:nvPr/>
        </p:nvCxnSpPr>
        <p:spPr>
          <a:xfrm>
            <a:off x="5276250" y="2894100"/>
            <a:ext cx="1192800" cy="338700"/>
          </a:xfrm>
          <a:prstGeom prst="straightConnector1">
            <a:avLst/>
          </a:prstGeom>
          <a:noFill/>
          <a:ln cap="flat" cmpd="sng" w="9525">
            <a:solidFill>
              <a:schemeClr val="dk2"/>
            </a:solidFill>
            <a:prstDash val="solid"/>
            <a:round/>
            <a:headEnd len="med" w="med" type="none"/>
            <a:tailEnd len="med" w="med" type="none"/>
          </a:ln>
        </p:spPr>
      </p:cxnSp>
      <p:cxnSp>
        <p:nvCxnSpPr>
          <p:cNvPr id="328" name="Shape 328"/>
          <p:cNvCxnSpPr/>
          <p:nvPr/>
        </p:nvCxnSpPr>
        <p:spPr>
          <a:xfrm>
            <a:off x="6469050" y="3232800"/>
            <a:ext cx="691200" cy="0"/>
          </a:xfrm>
          <a:prstGeom prst="straightConnector1">
            <a:avLst/>
          </a:prstGeom>
          <a:noFill/>
          <a:ln cap="flat" cmpd="sng" w="9525">
            <a:solidFill>
              <a:schemeClr val="dk2"/>
            </a:solidFill>
            <a:prstDash val="solid"/>
            <a:round/>
            <a:headEnd len="med" w="med" type="none"/>
            <a:tailEnd len="med" w="med" type="none"/>
          </a:ln>
        </p:spPr>
      </p:cxnSp>
      <p:sp>
        <p:nvSpPr>
          <p:cNvPr id="329" name="Shape 329"/>
          <p:cNvSpPr txBox="1"/>
          <p:nvPr/>
        </p:nvSpPr>
        <p:spPr>
          <a:xfrm>
            <a:off x="6502950" y="3005425"/>
            <a:ext cx="6234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Balloon</a:t>
            </a:r>
            <a:endParaRPr sz="1000">
              <a:solidFill>
                <a:srgbClr val="FFFFFF"/>
              </a:solidFill>
            </a:endParaRPr>
          </a:p>
        </p:txBody>
      </p:sp>
      <p:sp>
        <p:nvSpPr>
          <p:cNvPr id="330" name="Shape 330"/>
          <p:cNvSpPr txBox="1"/>
          <p:nvPr/>
        </p:nvSpPr>
        <p:spPr>
          <a:xfrm>
            <a:off x="148925" y="3066250"/>
            <a:ext cx="5151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Tank</a:t>
            </a:r>
            <a:endParaRPr sz="1000">
              <a:solidFill>
                <a:srgbClr val="FFFFFF"/>
              </a:solidFill>
            </a:endParaRPr>
          </a:p>
        </p:txBody>
      </p:sp>
      <p:sp>
        <p:nvSpPr>
          <p:cNvPr id="331" name="Shape 331"/>
          <p:cNvSpPr txBox="1"/>
          <p:nvPr/>
        </p:nvSpPr>
        <p:spPr>
          <a:xfrm>
            <a:off x="2392125" y="3612175"/>
            <a:ext cx="7116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Nominal</a:t>
            </a:r>
            <a:endParaRPr sz="1000">
              <a:solidFill>
                <a:srgbClr val="FFFFFF"/>
              </a:solidFill>
            </a:endParaRPr>
          </a:p>
        </p:txBody>
      </p:sp>
      <p:sp>
        <p:nvSpPr>
          <p:cNvPr id="332" name="Shape 332"/>
          <p:cNvSpPr txBox="1"/>
          <p:nvPr/>
        </p:nvSpPr>
        <p:spPr>
          <a:xfrm>
            <a:off x="2426400" y="3011063"/>
            <a:ext cx="6234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Burst</a:t>
            </a:r>
            <a:endParaRPr sz="1000">
              <a:solidFill>
                <a:srgbClr val="FFFFFF"/>
              </a:solidFill>
            </a:endParaRPr>
          </a:p>
        </p:txBody>
      </p:sp>
      <p:sp>
        <p:nvSpPr>
          <p:cNvPr id="333" name="Shape 333"/>
          <p:cNvSpPr txBox="1"/>
          <p:nvPr/>
        </p:nvSpPr>
        <p:spPr>
          <a:xfrm>
            <a:off x="3981525" y="3282625"/>
            <a:ext cx="6912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Nominal</a:t>
            </a:r>
            <a:endParaRPr sz="1000">
              <a:solidFill>
                <a:srgbClr val="FFFFFF"/>
              </a:solidFill>
            </a:endParaRPr>
          </a:p>
        </p:txBody>
      </p:sp>
      <p:sp>
        <p:nvSpPr>
          <p:cNvPr id="334" name="Shape 334"/>
          <p:cNvSpPr txBox="1"/>
          <p:nvPr/>
        </p:nvSpPr>
        <p:spPr>
          <a:xfrm>
            <a:off x="3955050" y="2205625"/>
            <a:ext cx="623400" cy="19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Burst</a:t>
            </a:r>
            <a:endParaRPr sz="1000">
              <a:solidFill>
                <a:srgbClr val="FFFFFF"/>
              </a:solidFill>
            </a:endParaRPr>
          </a:p>
        </p:txBody>
      </p:sp>
      <p:sp>
        <p:nvSpPr>
          <p:cNvPr id="335" name="Shape 335"/>
          <p:cNvSpPr/>
          <p:nvPr/>
        </p:nvSpPr>
        <p:spPr>
          <a:xfrm>
            <a:off x="7821200" y="1567550"/>
            <a:ext cx="305100" cy="2892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36" name="Shape 336"/>
          <p:cNvSpPr/>
          <p:nvPr/>
        </p:nvSpPr>
        <p:spPr>
          <a:xfrm>
            <a:off x="7821200" y="2116450"/>
            <a:ext cx="305100" cy="2892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p:nvPr/>
        </p:nvSpPr>
        <p:spPr>
          <a:xfrm>
            <a:off x="7896225" y="3091375"/>
            <a:ext cx="257700" cy="258000"/>
          </a:xfrm>
          <a:prstGeom prst="triangl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p:nvPr/>
        </p:nvSpPr>
        <p:spPr>
          <a:xfrm rot="-5400000">
            <a:off x="7926825" y="269580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txBox="1"/>
          <p:nvPr/>
        </p:nvSpPr>
        <p:spPr>
          <a:xfrm>
            <a:off x="8153925" y="1567550"/>
            <a:ext cx="9012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regulator</a:t>
            </a:r>
            <a:endParaRPr sz="1000">
              <a:solidFill>
                <a:srgbClr val="FFFFFF"/>
              </a:solidFill>
            </a:endParaRPr>
          </a:p>
        </p:txBody>
      </p:sp>
      <p:sp>
        <p:nvSpPr>
          <p:cNvPr id="340" name="Shape 340"/>
          <p:cNvSpPr txBox="1"/>
          <p:nvPr/>
        </p:nvSpPr>
        <p:spPr>
          <a:xfrm>
            <a:off x="8153925" y="2127275"/>
            <a:ext cx="9012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gauge</a:t>
            </a:r>
            <a:endParaRPr sz="1000">
              <a:solidFill>
                <a:srgbClr val="FFFFFF"/>
              </a:solidFill>
            </a:endParaRPr>
          </a:p>
        </p:txBody>
      </p:sp>
      <p:sp>
        <p:nvSpPr>
          <p:cNvPr id="341" name="Shape 341"/>
          <p:cNvSpPr txBox="1"/>
          <p:nvPr/>
        </p:nvSpPr>
        <p:spPr>
          <a:xfrm>
            <a:off x="8153925" y="2497100"/>
            <a:ext cx="711600" cy="34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Buttons for bladder</a:t>
            </a:r>
            <a:endParaRPr sz="1000">
              <a:solidFill>
                <a:srgbClr val="FFFFFF"/>
              </a:solidFill>
            </a:endParaRPr>
          </a:p>
        </p:txBody>
      </p:sp>
      <p:sp>
        <p:nvSpPr>
          <p:cNvPr id="342" name="Shape 342"/>
          <p:cNvSpPr txBox="1"/>
          <p:nvPr/>
        </p:nvSpPr>
        <p:spPr>
          <a:xfrm>
            <a:off x="8199000" y="3122800"/>
            <a:ext cx="9012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air amplifier</a:t>
            </a:r>
            <a:endParaRPr sz="1000">
              <a:solidFill>
                <a:srgbClr val="FFFFFF"/>
              </a:solidFill>
            </a:endParaRPr>
          </a:p>
        </p:txBody>
      </p:sp>
      <p:sp>
        <p:nvSpPr>
          <p:cNvPr id="343" name="Shape 343"/>
          <p:cNvSpPr/>
          <p:nvPr/>
        </p:nvSpPr>
        <p:spPr>
          <a:xfrm>
            <a:off x="7361025" y="3578900"/>
            <a:ext cx="792900" cy="1965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txBox="1"/>
          <p:nvPr/>
        </p:nvSpPr>
        <p:spPr>
          <a:xfrm>
            <a:off x="8199000" y="3517525"/>
            <a:ext cx="9012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tank</a:t>
            </a:r>
            <a:endParaRPr sz="1000">
              <a:solidFill>
                <a:srgbClr val="FFFFFF"/>
              </a:solidFill>
            </a:endParaRPr>
          </a:p>
        </p:txBody>
      </p:sp>
      <p:cxnSp>
        <p:nvCxnSpPr>
          <p:cNvPr id="345" name="Shape 345"/>
          <p:cNvCxnSpPr/>
          <p:nvPr/>
        </p:nvCxnSpPr>
        <p:spPr>
          <a:xfrm flipH="1">
            <a:off x="8052075" y="4035100"/>
            <a:ext cx="101700" cy="162600"/>
          </a:xfrm>
          <a:prstGeom prst="straightConnector1">
            <a:avLst/>
          </a:prstGeom>
          <a:noFill/>
          <a:ln cap="flat" cmpd="sng" w="9525">
            <a:solidFill>
              <a:schemeClr val="dk2"/>
            </a:solidFill>
            <a:prstDash val="solid"/>
            <a:round/>
            <a:headEnd len="med" w="med" type="none"/>
            <a:tailEnd len="med" w="med" type="none"/>
          </a:ln>
        </p:spPr>
      </p:cxnSp>
      <p:cxnSp>
        <p:nvCxnSpPr>
          <p:cNvPr id="346" name="Shape 346"/>
          <p:cNvCxnSpPr/>
          <p:nvPr/>
        </p:nvCxnSpPr>
        <p:spPr>
          <a:xfrm>
            <a:off x="8045325" y="4042125"/>
            <a:ext cx="108600" cy="155700"/>
          </a:xfrm>
          <a:prstGeom prst="straightConnector1">
            <a:avLst/>
          </a:prstGeom>
          <a:noFill/>
          <a:ln cap="flat" cmpd="sng" w="9525">
            <a:solidFill>
              <a:schemeClr val="dk2"/>
            </a:solidFill>
            <a:prstDash val="solid"/>
            <a:round/>
            <a:headEnd len="med" w="med" type="none"/>
            <a:tailEnd len="med" w="med" type="none"/>
          </a:ln>
        </p:spPr>
      </p:cxnSp>
      <p:cxnSp>
        <p:nvCxnSpPr>
          <p:cNvPr id="347" name="Shape 347"/>
          <p:cNvCxnSpPr/>
          <p:nvPr/>
        </p:nvCxnSpPr>
        <p:spPr>
          <a:xfrm flipH="1">
            <a:off x="3426000" y="2822175"/>
            <a:ext cx="101700" cy="162600"/>
          </a:xfrm>
          <a:prstGeom prst="straightConnector1">
            <a:avLst/>
          </a:prstGeom>
          <a:noFill/>
          <a:ln cap="flat" cmpd="sng" w="9525">
            <a:solidFill>
              <a:schemeClr val="dk2"/>
            </a:solidFill>
            <a:prstDash val="solid"/>
            <a:round/>
            <a:headEnd len="med" w="med" type="none"/>
            <a:tailEnd len="med" w="med" type="none"/>
          </a:ln>
        </p:spPr>
      </p:cxnSp>
      <p:cxnSp>
        <p:nvCxnSpPr>
          <p:cNvPr id="348" name="Shape 348"/>
          <p:cNvCxnSpPr/>
          <p:nvPr/>
        </p:nvCxnSpPr>
        <p:spPr>
          <a:xfrm>
            <a:off x="3419250" y="2829200"/>
            <a:ext cx="108600" cy="155700"/>
          </a:xfrm>
          <a:prstGeom prst="straightConnector1">
            <a:avLst/>
          </a:prstGeom>
          <a:noFill/>
          <a:ln cap="flat" cmpd="sng" w="9525">
            <a:solidFill>
              <a:schemeClr val="dk2"/>
            </a:solidFill>
            <a:prstDash val="solid"/>
            <a:round/>
            <a:headEnd len="med" w="med" type="none"/>
            <a:tailEnd len="med" w="med" type="none"/>
          </a:ln>
        </p:spPr>
      </p:cxnSp>
      <p:cxnSp>
        <p:nvCxnSpPr>
          <p:cNvPr id="349" name="Shape 349"/>
          <p:cNvCxnSpPr/>
          <p:nvPr/>
        </p:nvCxnSpPr>
        <p:spPr>
          <a:xfrm flipH="1">
            <a:off x="1836325" y="3598250"/>
            <a:ext cx="101700" cy="162600"/>
          </a:xfrm>
          <a:prstGeom prst="straightConnector1">
            <a:avLst/>
          </a:prstGeom>
          <a:noFill/>
          <a:ln cap="flat" cmpd="sng" w="9525">
            <a:solidFill>
              <a:schemeClr val="dk2"/>
            </a:solidFill>
            <a:prstDash val="solid"/>
            <a:round/>
            <a:headEnd len="med" w="med" type="none"/>
            <a:tailEnd len="med" w="med" type="none"/>
          </a:ln>
        </p:spPr>
      </p:cxnSp>
      <p:cxnSp>
        <p:nvCxnSpPr>
          <p:cNvPr id="350" name="Shape 350"/>
          <p:cNvCxnSpPr/>
          <p:nvPr/>
        </p:nvCxnSpPr>
        <p:spPr>
          <a:xfrm>
            <a:off x="1829575" y="3605275"/>
            <a:ext cx="108600" cy="155700"/>
          </a:xfrm>
          <a:prstGeom prst="straightConnector1">
            <a:avLst/>
          </a:prstGeom>
          <a:noFill/>
          <a:ln cap="flat" cmpd="sng" w="9525">
            <a:solidFill>
              <a:schemeClr val="dk2"/>
            </a:solidFill>
            <a:prstDash val="solid"/>
            <a:round/>
            <a:headEnd len="med" w="med" type="none"/>
            <a:tailEnd len="med" w="med" type="none"/>
          </a:ln>
        </p:spPr>
      </p:cxnSp>
      <p:sp>
        <p:nvSpPr>
          <p:cNvPr id="351" name="Shape 351"/>
          <p:cNvSpPr txBox="1"/>
          <p:nvPr/>
        </p:nvSpPr>
        <p:spPr>
          <a:xfrm>
            <a:off x="8304000" y="3808675"/>
            <a:ext cx="691200" cy="30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actuated control valve</a:t>
            </a:r>
            <a:endParaRPr sz="1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Air System </a:t>
            </a:r>
            <a:endParaRPr/>
          </a:p>
        </p:txBody>
      </p:sp>
      <p:sp>
        <p:nvSpPr>
          <p:cNvPr id="357" name="Shape 35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Current</a:t>
            </a:r>
            <a:r>
              <a:rPr lang="en"/>
              <a:t> Design</a:t>
            </a:r>
            <a:endParaRPr/>
          </a:p>
          <a:p>
            <a:pPr indent="-311150" lvl="0" marL="457200" rtl="0">
              <a:spcBef>
                <a:spcPts val="1600"/>
              </a:spcBef>
              <a:spcAft>
                <a:spcPts val="0"/>
              </a:spcAft>
              <a:buSzPts val="1300"/>
              <a:buChar char="●"/>
            </a:pPr>
            <a:r>
              <a:rPr lang="en"/>
              <a:t>Due to budget cuts we have had to make a couple changes</a:t>
            </a:r>
            <a:endParaRPr/>
          </a:p>
          <a:p>
            <a:pPr indent="-298450" lvl="1" marL="914400" rtl="0">
              <a:spcBef>
                <a:spcPts val="0"/>
              </a:spcBef>
              <a:spcAft>
                <a:spcPts val="0"/>
              </a:spcAft>
              <a:buSzPts val="1100"/>
              <a:buChar char="○"/>
            </a:pPr>
            <a:r>
              <a:rPr lang="en"/>
              <a:t>There will be no  burst pressure on either side of the air system</a:t>
            </a:r>
            <a:endParaRPr/>
          </a:p>
          <a:p>
            <a:pPr indent="-298450" lvl="1" marL="914400" rtl="0">
              <a:spcBef>
                <a:spcPts val="0"/>
              </a:spcBef>
              <a:spcAft>
                <a:spcPts val="0"/>
              </a:spcAft>
              <a:buSzPts val="1100"/>
              <a:buChar char="○"/>
            </a:pPr>
            <a:r>
              <a:rPr lang="en"/>
              <a:t>Different  gauges will be used</a:t>
            </a:r>
            <a:endParaRPr/>
          </a:p>
          <a:p>
            <a:pPr indent="-298450" lvl="2" marL="1371600" rtl="0">
              <a:spcBef>
                <a:spcPts val="0"/>
              </a:spcBef>
              <a:spcAft>
                <a:spcPts val="0"/>
              </a:spcAft>
              <a:buSzPts val="1100"/>
              <a:buChar char="■"/>
            </a:pPr>
            <a:r>
              <a:rPr lang="en"/>
              <a:t>POBA decided on a cheaper option that is about 1% less accurate than the original</a:t>
            </a:r>
            <a:endParaRPr/>
          </a:p>
          <a:p>
            <a:pPr indent="-298450" lvl="1" marL="914400" rtl="0">
              <a:spcBef>
                <a:spcPts val="0"/>
              </a:spcBef>
              <a:spcAft>
                <a:spcPts val="0"/>
              </a:spcAft>
              <a:buSzPts val="1100"/>
              <a:buChar char="○"/>
            </a:pPr>
            <a:r>
              <a:rPr lang="en"/>
              <a:t>The solenoid valve will not be used</a:t>
            </a:r>
            <a:endParaRPr/>
          </a:p>
          <a:p>
            <a:pPr indent="-298450" lvl="1" marL="914400" rtl="0">
              <a:spcBef>
                <a:spcPts val="0"/>
              </a:spcBef>
              <a:spcAft>
                <a:spcPts val="0"/>
              </a:spcAft>
              <a:buSzPts val="1100"/>
              <a:buChar char="○"/>
            </a:pPr>
            <a:r>
              <a:rPr lang="en"/>
              <a:t>A tank will no longer be needed since air amplifiers are no longer necessary </a:t>
            </a:r>
            <a:endParaRPr/>
          </a:p>
          <a:p>
            <a:pPr indent="-298450" lvl="2" marL="1371600" rtl="0">
              <a:spcBef>
                <a:spcPts val="0"/>
              </a:spcBef>
              <a:spcAft>
                <a:spcPts val="0"/>
              </a:spcAft>
              <a:buSzPts val="1100"/>
              <a:buChar char="■"/>
            </a:pPr>
            <a:r>
              <a:rPr lang="en"/>
              <a:t>Air amplifiers are not necessary because the high pressure side of the system will be using a smaller psi than we originally planned for</a:t>
            </a:r>
            <a:endParaRPr/>
          </a:p>
        </p:txBody>
      </p:sp>
      <p:sp>
        <p:nvSpPr>
          <p:cNvPr id="358" name="Shape 358"/>
          <p:cNvSpPr txBox="1"/>
          <p:nvPr/>
        </p:nvSpPr>
        <p:spPr>
          <a:xfrm>
            <a:off x="8336400" y="4437600"/>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15</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Project Description</a:t>
            </a:r>
            <a:endParaRPr/>
          </a:p>
          <a:p>
            <a:pPr indent="0" lvl="0" marL="0" rtl="0">
              <a:spcBef>
                <a:spcPts val="0"/>
              </a:spcBef>
              <a:spcAft>
                <a:spcPts val="0"/>
              </a:spcAft>
              <a:buNone/>
            </a:pPr>
            <a:r>
              <a:t/>
            </a:r>
            <a:endParaRPr/>
          </a:p>
        </p:txBody>
      </p:sp>
      <p:sp>
        <p:nvSpPr>
          <p:cNvPr id="141" name="Shape 141"/>
          <p:cNvSpPr txBox="1"/>
          <p:nvPr>
            <p:ph idx="1" type="body"/>
          </p:nvPr>
        </p:nvSpPr>
        <p:spPr>
          <a:xfrm>
            <a:off x="1297500" y="1567550"/>
            <a:ext cx="3537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chemeClr val="lt1"/>
              </a:buClr>
              <a:buSzPts val="1600"/>
              <a:buFont typeface="Arial"/>
              <a:buChar char="●"/>
            </a:pPr>
            <a:r>
              <a:rPr lang="en" sz="1600">
                <a:latin typeface="Arial"/>
                <a:ea typeface="Arial"/>
                <a:cs typeface="Arial"/>
                <a:sym typeface="Arial"/>
              </a:rPr>
              <a:t>Design and manufacture an automated visual balloon inspection device for POBA medical.</a:t>
            </a:r>
            <a:endParaRPr sz="1600">
              <a:latin typeface="Arial"/>
              <a:ea typeface="Arial"/>
              <a:cs typeface="Arial"/>
              <a:sym typeface="Arial"/>
            </a:endParaRPr>
          </a:p>
          <a:p>
            <a:pPr indent="-330200" lvl="0" marL="457200" rtl="0">
              <a:spcBef>
                <a:spcPts val="0"/>
              </a:spcBef>
              <a:spcAft>
                <a:spcPts val="0"/>
              </a:spcAft>
              <a:buClr>
                <a:schemeClr val="lt1"/>
              </a:buClr>
              <a:buSzPts val="1600"/>
              <a:buFont typeface="Arial"/>
              <a:buChar char="●"/>
            </a:pPr>
            <a:r>
              <a:rPr lang="en" sz="1600">
                <a:latin typeface="Arial"/>
                <a:ea typeface="Arial"/>
                <a:cs typeface="Arial"/>
                <a:sym typeface="Arial"/>
              </a:rPr>
              <a:t>Design must be compatible for different balloon sizes and lengths.</a:t>
            </a:r>
            <a:endParaRPr sz="1600">
              <a:latin typeface="Arial"/>
              <a:ea typeface="Arial"/>
              <a:cs typeface="Arial"/>
              <a:sym typeface="Arial"/>
            </a:endParaRPr>
          </a:p>
          <a:p>
            <a:pPr indent="-330200" lvl="0" marL="457200" rtl="0">
              <a:spcBef>
                <a:spcPts val="0"/>
              </a:spcBef>
              <a:spcAft>
                <a:spcPts val="0"/>
              </a:spcAft>
              <a:buClr>
                <a:schemeClr val="lt1"/>
              </a:buClr>
              <a:buSzPts val="1600"/>
              <a:buFont typeface="Arial"/>
              <a:buChar char="●"/>
            </a:pPr>
            <a:r>
              <a:rPr lang="en" sz="1600">
                <a:latin typeface="Arial"/>
                <a:ea typeface="Arial"/>
                <a:cs typeface="Arial"/>
                <a:sym typeface="Arial"/>
              </a:rPr>
              <a:t>Determine dimensions and detect any defects.</a:t>
            </a:r>
            <a:endParaRPr sz="1600">
              <a:latin typeface="Arial"/>
              <a:ea typeface="Arial"/>
              <a:cs typeface="Arial"/>
              <a:sym typeface="Arial"/>
            </a:endParaRPr>
          </a:p>
          <a:p>
            <a:pPr indent="0" lvl="0" marL="0" rtl="0">
              <a:spcBef>
                <a:spcPts val="1600"/>
              </a:spcBef>
              <a:spcAft>
                <a:spcPts val="1600"/>
              </a:spcAft>
              <a:buNone/>
            </a:pPr>
            <a:r>
              <a:t/>
            </a:r>
            <a:endParaRPr sz="1600"/>
          </a:p>
        </p:txBody>
      </p:sp>
      <p:sp>
        <p:nvSpPr>
          <p:cNvPr id="142" name="Shape 142"/>
          <p:cNvSpPr txBox="1"/>
          <p:nvPr/>
        </p:nvSpPr>
        <p:spPr>
          <a:xfrm>
            <a:off x="8043975" y="4329450"/>
            <a:ext cx="850800" cy="69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143" name="Shape 143"/>
          <p:cNvPicPr preferRelativeResize="0"/>
          <p:nvPr/>
        </p:nvPicPr>
        <p:blipFill>
          <a:blip r:embed="rId3">
            <a:alphaModFix/>
          </a:blip>
          <a:stretch>
            <a:fillRect/>
          </a:stretch>
        </p:blipFill>
        <p:spPr>
          <a:xfrm>
            <a:off x="5176024" y="2876300"/>
            <a:ext cx="2522225" cy="1862241"/>
          </a:xfrm>
          <a:prstGeom prst="rect">
            <a:avLst/>
          </a:prstGeom>
          <a:noFill/>
          <a:ln>
            <a:noFill/>
          </a:ln>
        </p:spPr>
      </p:pic>
      <p:pic>
        <p:nvPicPr>
          <p:cNvPr id="144" name="Shape 144"/>
          <p:cNvPicPr preferRelativeResize="0"/>
          <p:nvPr/>
        </p:nvPicPr>
        <p:blipFill>
          <a:blip r:embed="rId4">
            <a:alphaModFix/>
          </a:blip>
          <a:stretch>
            <a:fillRect/>
          </a:stretch>
        </p:blipFill>
        <p:spPr>
          <a:xfrm>
            <a:off x="5221763" y="260550"/>
            <a:ext cx="2430741" cy="2087950"/>
          </a:xfrm>
          <a:prstGeom prst="rect">
            <a:avLst/>
          </a:prstGeom>
          <a:noFill/>
          <a:ln>
            <a:noFill/>
          </a:ln>
        </p:spPr>
      </p:pic>
      <p:sp>
        <p:nvSpPr>
          <p:cNvPr id="145" name="Shape 145"/>
          <p:cNvSpPr txBox="1"/>
          <p:nvPr/>
        </p:nvSpPr>
        <p:spPr>
          <a:xfrm>
            <a:off x="8415750" y="4454450"/>
            <a:ext cx="575700" cy="51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Pooler</a:t>
            </a:r>
            <a:endParaRPr sz="800">
              <a:solidFill>
                <a:srgbClr val="FFFFFF"/>
              </a:solidFill>
            </a:endParaRPr>
          </a:p>
          <a:p>
            <a:pPr indent="0" lvl="0" marL="0" rtl="0">
              <a:spcBef>
                <a:spcPts val="0"/>
              </a:spcBef>
              <a:spcAft>
                <a:spcPts val="0"/>
              </a:spcAft>
              <a:buNone/>
            </a:pPr>
            <a:r>
              <a:rPr lang="en" sz="800">
                <a:solidFill>
                  <a:srgbClr val="FFFFFF"/>
                </a:solidFill>
              </a:rPr>
              <a:t>3/15/17</a:t>
            </a:r>
            <a:endParaRPr sz="800">
              <a:solidFill>
                <a:srgbClr val="FFFFFF"/>
              </a:solidFill>
            </a:endParaRPr>
          </a:p>
          <a:p>
            <a:pPr indent="0" lvl="0" marL="0" rtl="0">
              <a:spcBef>
                <a:spcPts val="0"/>
              </a:spcBef>
              <a:spcAft>
                <a:spcPts val="0"/>
              </a:spcAft>
              <a:buNone/>
            </a:pPr>
            <a:r>
              <a:rPr lang="en" sz="800">
                <a:solidFill>
                  <a:srgbClr val="FFFFFF"/>
                </a:solidFill>
              </a:rPr>
              <a:t>POBA</a:t>
            </a:r>
            <a:endParaRPr sz="800">
              <a:solidFill>
                <a:srgbClr val="FFFFFF"/>
              </a:solidFill>
            </a:endParaRPr>
          </a:p>
          <a:p>
            <a:pPr indent="0" lvl="0" marL="0" rtl="0">
              <a:spcBef>
                <a:spcPts val="0"/>
              </a:spcBef>
              <a:spcAft>
                <a:spcPts val="0"/>
              </a:spcAft>
              <a:buNone/>
            </a:pPr>
            <a:r>
              <a:rPr lang="en" sz="800">
                <a:solidFill>
                  <a:srgbClr val="FFFFFF"/>
                </a:solidFill>
              </a:rPr>
              <a:t>Slide 2</a:t>
            </a:r>
            <a:endParaRPr sz="800">
              <a:solidFill>
                <a:srgbClr val="FFFFFF"/>
              </a:solidFill>
            </a:endParaRPr>
          </a:p>
        </p:txBody>
      </p:sp>
      <p:sp>
        <p:nvSpPr>
          <p:cNvPr id="146" name="Shape 146"/>
          <p:cNvSpPr txBox="1"/>
          <p:nvPr/>
        </p:nvSpPr>
        <p:spPr>
          <a:xfrm>
            <a:off x="5267650" y="4738550"/>
            <a:ext cx="2430600" cy="2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Catheter Balloon for artery</a:t>
            </a:r>
            <a:endParaRPr>
              <a:solidFill>
                <a:srgbClr val="FFFFFF"/>
              </a:solidFill>
            </a:endParaRPr>
          </a:p>
        </p:txBody>
      </p:sp>
      <p:sp>
        <p:nvSpPr>
          <p:cNvPr id="147" name="Shape 147"/>
          <p:cNvSpPr txBox="1"/>
          <p:nvPr/>
        </p:nvSpPr>
        <p:spPr>
          <a:xfrm>
            <a:off x="5238488" y="2348488"/>
            <a:ext cx="2397300" cy="2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 </a:t>
            </a:r>
            <a:r>
              <a:rPr lang="en">
                <a:solidFill>
                  <a:srgbClr val="FFFFFF"/>
                </a:solidFill>
              </a:rPr>
              <a:t>Balloon Defects</a:t>
            </a:r>
            <a:endParaRPr>
              <a:solidFill>
                <a:srgbClr val="FFFFFF"/>
              </a:solidFill>
            </a:endParaRPr>
          </a:p>
        </p:txBody>
      </p:sp>
      <p:pic>
        <p:nvPicPr>
          <p:cNvPr id="148" name="Shape 148"/>
          <p:cNvPicPr preferRelativeResize="0"/>
          <p:nvPr/>
        </p:nvPicPr>
        <p:blipFill>
          <a:blip r:embed="rId3">
            <a:alphaModFix/>
          </a:blip>
          <a:stretch>
            <a:fillRect/>
          </a:stretch>
        </p:blipFill>
        <p:spPr>
          <a:xfrm>
            <a:off x="5328424" y="3028700"/>
            <a:ext cx="2522225" cy="18622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Air System </a:t>
            </a:r>
            <a:endParaRPr/>
          </a:p>
        </p:txBody>
      </p:sp>
      <p:sp>
        <p:nvSpPr>
          <p:cNvPr id="364" name="Shape 364"/>
          <p:cNvSpPr txBox="1"/>
          <p:nvPr>
            <p:ph idx="1" type="body"/>
          </p:nvPr>
        </p:nvSpPr>
        <p:spPr>
          <a:xfrm>
            <a:off x="1297500" y="1567550"/>
            <a:ext cx="7038900" cy="296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a:t>Current Design</a:t>
            </a:r>
            <a:endParaRPr/>
          </a:p>
        </p:txBody>
      </p:sp>
      <p:sp>
        <p:nvSpPr>
          <p:cNvPr id="365" name="Shape 365"/>
          <p:cNvSpPr txBox="1"/>
          <p:nvPr/>
        </p:nvSpPr>
        <p:spPr>
          <a:xfrm>
            <a:off x="8336400" y="4437600"/>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15</a:t>
            </a:r>
            <a:endParaRPr sz="800">
              <a:solidFill>
                <a:srgbClr val="FFFFFF"/>
              </a:solidFill>
            </a:endParaRPr>
          </a:p>
          <a:p>
            <a:pPr indent="0" lvl="0" marL="0" rtl="0">
              <a:spcBef>
                <a:spcPts val="0"/>
              </a:spcBef>
              <a:spcAft>
                <a:spcPts val="0"/>
              </a:spcAft>
              <a:buNone/>
            </a:pPr>
            <a:r>
              <a:t/>
            </a:r>
            <a:endParaRPr/>
          </a:p>
        </p:txBody>
      </p:sp>
      <p:cxnSp>
        <p:nvCxnSpPr>
          <p:cNvPr id="366" name="Shape 366"/>
          <p:cNvCxnSpPr/>
          <p:nvPr/>
        </p:nvCxnSpPr>
        <p:spPr>
          <a:xfrm>
            <a:off x="908075" y="3008850"/>
            <a:ext cx="691200" cy="0"/>
          </a:xfrm>
          <a:prstGeom prst="straightConnector1">
            <a:avLst/>
          </a:prstGeom>
          <a:noFill/>
          <a:ln cap="flat" cmpd="sng" w="9525">
            <a:solidFill>
              <a:schemeClr val="dk2"/>
            </a:solidFill>
            <a:prstDash val="solid"/>
            <a:round/>
            <a:headEnd len="med" w="med" type="none"/>
            <a:tailEnd len="med" w="med" type="none"/>
          </a:ln>
        </p:spPr>
      </p:cxnSp>
      <p:cxnSp>
        <p:nvCxnSpPr>
          <p:cNvPr id="367" name="Shape 367"/>
          <p:cNvCxnSpPr/>
          <p:nvPr/>
        </p:nvCxnSpPr>
        <p:spPr>
          <a:xfrm rot="10800000">
            <a:off x="1599300" y="2270125"/>
            <a:ext cx="0" cy="745500"/>
          </a:xfrm>
          <a:prstGeom prst="straightConnector1">
            <a:avLst/>
          </a:prstGeom>
          <a:noFill/>
          <a:ln cap="flat" cmpd="sng" w="9525">
            <a:solidFill>
              <a:schemeClr val="dk2"/>
            </a:solidFill>
            <a:prstDash val="solid"/>
            <a:round/>
            <a:headEnd len="med" w="med" type="none"/>
            <a:tailEnd len="med" w="med" type="none"/>
          </a:ln>
        </p:spPr>
      </p:cxnSp>
      <p:cxnSp>
        <p:nvCxnSpPr>
          <p:cNvPr id="368" name="Shape 368"/>
          <p:cNvCxnSpPr/>
          <p:nvPr/>
        </p:nvCxnSpPr>
        <p:spPr>
          <a:xfrm rot="10800000">
            <a:off x="1599300" y="3008850"/>
            <a:ext cx="0" cy="745500"/>
          </a:xfrm>
          <a:prstGeom prst="straightConnector1">
            <a:avLst/>
          </a:prstGeom>
          <a:noFill/>
          <a:ln cap="flat" cmpd="sng" w="9525">
            <a:solidFill>
              <a:schemeClr val="dk2"/>
            </a:solidFill>
            <a:prstDash val="solid"/>
            <a:round/>
            <a:headEnd len="med" w="med" type="none"/>
            <a:tailEnd len="med" w="med" type="none"/>
          </a:ln>
        </p:spPr>
      </p:cxnSp>
      <p:cxnSp>
        <p:nvCxnSpPr>
          <p:cNvPr id="369" name="Shape 369"/>
          <p:cNvCxnSpPr/>
          <p:nvPr/>
        </p:nvCxnSpPr>
        <p:spPr>
          <a:xfrm>
            <a:off x="1599275" y="3754350"/>
            <a:ext cx="711600" cy="0"/>
          </a:xfrm>
          <a:prstGeom prst="straightConnector1">
            <a:avLst/>
          </a:prstGeom>
          <a:noFill/>
          <a:ln cap="flat" cmpd="sng" w="9525">
            <a:solidFill>
              <a:schemeClr val="dk2"/>
            </a:solidFill>
            <a:prstDash val="solid"/>
            <a:round/>
            <a:headEnd len="med" w="med" type="none"/>
            <a:tailEnd len="med" w="med" type="none"/>
          </a:ln>
        </p:spPr>
      </p:cxnSp>
      <p:cxnSp>
        <p:nvCxnSpPr>
          <p:cNvPr id="370" name="Shape 370"/>
          <p:cNvCxnSpPr/>
          <p:nvPr/>
        </p:nvCxnSpPr>
        <p:spPr>
          <a:xfrm>
            <a:off x="1599275" y="2270125"/>
            <a:ext cx="711600" cy="0"/>
          </a:xfrm>
          <a:prstGeom prst="straightConnector1">
            <a:avLst/>
          </a:prstGeom>
          <a:noFill/>
          <a:ln cap="flat" cmpd="sng" w="9525">
            <a:solidFill>
              <a:schemeClr val="dk2"/>
            </a:solidFill>
            <a:prstDash val="solid"/>
            <a:round/>
            <a:headEnd len="med" w="med" type="none"/>
            <a:tailEnd len="med" w="med" type="none"/>
          </a:ln>
        </p:spPr>
      </p:cxnSp>
      <p:cxnSp>
        <p:nvCxnSpPr>
          <p:cNvPr id="371" name="Shape 371"/>
          <p:cNvCxnSpPr/>
          <p:nvPr/>
        </p:nvCxnSpPr>
        <p:spPr>
          <a:xfrm flipH="1" rot="10800000">
            <a:off x="2310875" y="3347850"/>
            <a:ext cx="6900" cy="406500"/>
          </a:xfrm>
          <a:prstGeom prst="straightConnector1">
            <a:avLst/>
          </a:prstGeom>
          <a:noFill/>
          <a:ln cap="flat" cmpd="sng" w="9525">
            <a:solidFill>
              <a:schemeClr val="dk2"/>
            </a:solidFill>
            <a:prstDash val="solid"/>
            <a:round/>
            <a:headEnd len="med" w="med" type="none"/>
            <a:tailEnd len="med" w="med" type="none"/>
          </a:ln>
        </p:spPr>
      </p:cxnSp>
      <p:cxnSp>
        <p:nvCxnSpPr>
          <p:cNvPr id="372" name="Shape 372"/>
          <p:cNvCxnSpPr/>
          <p:nvPr/>
        </p:nvCxnSpPr>
        <p:spPr>
          <a:xfrm flipH="1" rot="10800000">
            <a:off x="2303975" y="3754350"/>
            <a:ext cx="6900" cy="406500"/>
          </a:xfrm>
          <a:prstGeom prst="straightConnector1">
            <a:avLst/>
          </a:prstGeom>
          <a:noFill/>
          <a:ln cap="flat" cmpd="sng" w="9525">
            <a:solidFill>
              <a:schemeClr val="dk2"/>
            </a:solidFill>
            <a:prstDash val="solid"/>
            <a:round/>
            <a:headEnd len="med" w="med" type="none"/>
            <a:tailEnd len="med" w="med" type="none"/>
          </a:ln>
        </p:spPr>
      </p:cxnSp>
      <p:cxnSp>
        <p:nvCxnSpPr>
          <p:cNvPr id="373" name="Shape 373"/>
          <p:cNvCxnSpPr/>
          <p:nvPr/>
        </p:nvCxnSpPr>
        <p:spPr>
          <a:xfrm>
            <a:off x="2317775" y="3347850"/>
            <a:ext cx="623400" cy="0"/>
          </a:xfrm>
          <a:prstGeom prst="straightConnector1">
            <a:avLst/>
          </a:prstGeom>
          <a:noFill/>
          <a:ln cap="flat" cmpd="sng" w="9525">
            <a:solidFill>
              <a:schemeClr val="dk2"/>
            </a:solidFill>
            <a:prstDash val="solid"/>
            <a:round/>
            <a:headEnd len="med" w="med" type="none"/>
            <a:tailEnd len="med" w="med" type="none"/>
          </a:ln>
        </p:spPr>
      </p:cxnSp>
      <p:cxnSp>
        <p:nvCxnSpPr>
          <p:cNvPr id="374" name="Shape 374"/>
          <p:cNvCxnSpPr/>
          <p:nvPr/>
        </p:nvCxnSpPr>
        <p:spPr>
          <a:xfrm>
            <a:off x="2303975" y="4160850"/>
            <a:ext cx="623400" cy="0"/>
          </a:xfrm>
          <a:prstGeom prst="straightConnector1">
            <a:avLst/>
          </a:prstGeom>
          <a:noFill/>
          <a:ln cap="flat" cmpd="sng" w="9525">
            <a:solidFill>
              <a:schemeClr val="dk2"/>
            </a:solidFill>
            <a:prstDash val="solid"/>
            <a:round/>
            <a:headEnd len="med" w="med" type="none"/>
            <a:tailEnd len="med" w="med" type="none"/>
          </a:ln>
        </p:spPr>
      </p:cxnSp>
      <p:sp>
        <p:nvSpPr>
          <p:cNvPr id="375" name="Shape 375"/>
          <p:cNvSpPr/>
          <p:nvPr/>
        </p:nvSpPr>
        <p:spPr>
          <a:xfrm>
            <a:off x="2941175" y="3164850"/>
            <a:ext cx="393000" cy="3660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p:nvPr/>
        </p:nvSpPr>
        <p:spPr>
          <a:xfrm>
            <a:off x="2927375" y="3977850"/>
            <a:ext cx="393000" cy="3660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377" name="Shape 377"/>
          <p:cNvCxnSpPr/>
          <p:nvPr/>
        </p:nvCxnSpPr>
        <p:spPr>
          <a:xfrm>
            <a:off x="3334175" y="3347850"/>
            <a:ext cx="339000" cy="0"/>
          </a:xfrm>
          <a:prstGeom prst="straightConnector1">
            <a:avLst/>
          </a:prstGeom>
          <a:noFill/>
          <a:ln cap="flat" cmpd="sng" w="9525">
            <a:solidFill>
              <a:schemeClr val="dk2"/>
            </a:solidFill>
            <a:prstDash val="solid"/>
            <a:round/>
            <a:headEnd len="med" w="med" type="none"/>
            <a:tailEnd len="med" w="med" type="none"/>
          </a:ln>
        </p:spPr>
      </p:cxnSp>
      <p:cxnSp>
        <p:nvCxnSpPr>
          <p:cNvPr id="378" name="Shape 378"/>
          <p:cNvCxnSpPr/>
          <p:nvPr/>
        </p:nvCxnSpPr>
        <p:spPr>
          <a:xfrm>
            <a:off x="3320375" y="4160850"/>
            <a:ext cx="339000" cy="0"/>
          </a:xfrm>
          <a:prstGeom prst="straightConnector1">
            <a:avLst/>
          </a:prstGeom>
          <a:noFill/>
          <a:ln cap="flat" cmpd="sng" w="9525">
            <a:solidFill>
              <a:schemeClr val="dk2"/>
            </a:solidFill>
            <a:prstDash val="solid"/>
            <a:round/>
            <a:headEnd len="med" w="med" type="none"/>
            <a:tailEnd len="med" w="med" type="none"/>
          </a:ln>
        </p:spPr>
      </p:cxnSp>
      <p:sp>
        <p:nvSpPr>
          <p:cNvPr id="379" name="Shape 379"/>
          <p:cNvSpPr/>
          <p:nvPr/>
        </p:nvSpPr>
        <p:spPr>
          <a:xfrm>
            <a:off x="3673175" y="3164850"/>
            <a:ext cx="393000" cy="366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Shape 380"/>
          <p:cNvSpPr/>
          <p:nvPr/>
        </p:nvSpPr>
        <p:spPr>
          <a:xfrm>
            <a:off x="3659375" y="3977850"/>
            <a:ext cx="393000" cy="366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nvSpPr>
        <p:spPr>
          <a:xfrm>
            <a:off x="2310875" y="2087125"/>
            <a:ext cx="393000" cy="3660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382" name="Shape 382"/>
          <p:cNvCxnSpPr/>
          <p:nvPr/>
        </p:nvCxnSpPr>
        <p:spPr>
          <a:xfrm>
            <a:off x="2703875" y="2270125"/>
            <a:ext cx="339000" cy="0"/>
          </a:xfrm>
          <a:prstGeom prst="straightConnector1">
            <a:avLst/>
          </a:prstGeom>
          <a:noFill/>
          <a:ln cap="flat" cmpd="sng" w="9525">
            <a:solidFill>
              <a:schemeClr val="dk2"/>
            </a:solidFill>
            <a:prstDash val="solid"/>
            <a:round/>
            <a:headEnd len="med" w="med" type="none"/>
            <a:tailEnd len="med" w="med" type="none"/>
          </a:ln>
        </p:spPr>
      </p:cxnSp>
      <p:sp>
        <p:nvSpPr>
          <p:cNvPr id="383" name="Shape 383"/>
          <p:cNvSpPr/>
          <p:nvPr/>
        </p:nvSpPr>
        <p:spPr>
          <a:xfrm>
            <a:off x="3042875" y="2087125"/>
            <a:ext cx="393000" cy="366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4" name="Shape 384"/>
          <p:cNvCxnSpPr>
            <a:stCxn id="379" idx="6"/>
          </p:cNvCxnSpPr>
          <p:nvPr/>
        </p:nvCxnSpPr>
        <p:spPr>
          <a:xfrm flipH="1" rot="10800000">
            <a:off x="4066175" y="2852850"/>
            <a:ext cx="1043400" cy="495000"/>
          </a:xfrm>
          <a:prstGeom prst="straightConnector1">
            <a:avLst/>
          </a:prstGeom>
          <a:noFill/>
          <a:ln cap="flat" cmpd="sng" w="9525">
            <a:solidFill>
              <a:schemeClr val="dk2"/>
            </a:solidFill>
            <a:prstDash val="solid"/>
            <a:round/>
            <a:headEnd len="med" w="med" type="none"/>
            <a:tailEnd len="med" w="med" type="none"/>
          </a:ln>
        </p:spPr>
      </p:cxnSp>
      <p:cxnSp>
        <p:nvCxnSpPr>
          <p:cNvPr id="385" name="Shape 385"/>
          <p:cNvCxnSpPr>
            <a:stCxn id="383" idx="6"/>
          </p:cNvCxnSpPr>
          <p:nvPr/>
        </p:nvCxnSpPr>
        <p:spPr>
          <a:xfrm>
            <a:off x="3435875" y="2270125"/>
            <a:ext cx="1667100" cy="582900"/>
          </a:xfrm>
          <a:prstGeom prst="straightConnector1">
            <a:avLst/>
          </a:prstGeom>
          <a:noFill/>
          <a:ln cap="flat" cmpd="sng" w="9525">
            <a:solidFill>
              <a:schemeClr val="dk2"/>
            </a:solidFill>
            <a:prstDash val="solid"/>
            <a:round/>
            <a:headEnd len="med" w="med" type="none"/>
            <a:tailEnd len="med" w="med" type="none"/>
          </a:ln>
        </p:spPr>
      </p:cxnSp>
      <p:cxnSp>
        <p:nvCxnSpPr>
          <p:cNvPr id="386" name="Shape 386"/>
          <p:cNvCxnSpPr/>
          <p:nvPr/>
        </p:nvCxnSpPr>
        <p:spPr>
          <a:xfrm>
            <a:off x="5109575" y="2853025"/>
            <a:ext cx="691200" cy="0"/>
          </a:xfrm>
          <a:prstGeom prst="straightConnector1">
            <a:avLst/>
          </a:prstGeom>
          <a:noFill/>
          <a:ln cap="flat" cmpd="sng" w="9525">
            <a:solidFill>
              <a:schemeClr val="dk2"/>
            </a:solidFill>
            <a:prstDash val="solid"/>
            <a:round/>
            <a:headEnd len="med" w="med" type="none"/>
            <a:tailEnd len="med" w="med" type="none"/>
          </a:ln>
        </p:spPr>
      </p:cxnSp>
      <p:cxnSp>
        <p:nvCxnSpPr>
          <p:cNvPr id="387" name="Shape 387"/>
          <p:cNvCxnSpPr/>
          <p:nvPr/>
        </p:nvCxnSpPr>
        <p:spPr>
          <a:xfrm>
            <a:off x="4052375" y="4160850"/>
            <a:ext cx="691200" cy="0"/>
          </a:xfrm>
          <a:prstGeom prst="straightConnector1">
            <a:avLst/>
          </a:prstGeom>
          <a:noFill/>
          <a:ln cap="flat" cmpd="sng" w="9525">
            <a:solidFill>
              <a:schemeClr val="dk2"/>
            </a:solidFill>
            <a:prstDash val="solid"/>
            <a:round/>
            <a:headEnd len="med" w="med" type="none"/>
            <a:tailEnd len="med" w="med" type="none"/>
          </a:ln>
        </p:spPr>
      </p:cxnSp>
      <p:cxnSp>
        <p:nvCxnSpPr>
          <p:cNvPr id="388" name="Shape 388"/>
          <p:cNvCxnSpPr/>
          <p:nvPr/>
        </p:nvCxnSpPr>
        <p:spPr>
          <a:xfrm rot="10800000">
            <a:off x="4743575" y="3849175"/>
            <a:ext cx="0" cy="345600"/>
          </a:xfrm>
          <a:prstGeom prst="straightConnector1">
            <a:avLst/>
          </a:prstGeom>
          <a:noFill/>
          <a:ln cap="flat" cmpd="sng" w="9525">
            <a:solidFill>
              <a:schemeClr val="dk2"/>
            </a:solidFill>
            <a:prstDash val="solid"/>
            <a:round/>
            <a:headEnd len="med" w="med" type="none"/>
            <a:tailEnd len="med" w="med" type="none"/>
          </a:ln>
        </p:spPr>
      </p:cxnSp>
      <p:cxnSp>
        <p:nvCxnSpPr>
          <p:cNvPr id="389" name="Shape 389"/>
          <p:cNvCxnSpPr/>
          <p:nvPr/>
        </p:nvCxnSpPr>
        <p:spPr>
          <a:xfrm rot="10800000">
            <a:off x="4743575" y="4160850"/>
            <a:ext cx="0" cy="345600"/>
          </a:xfrm>
          <a:prstGeom prst="straightConnector1">
            <a:avLst/>
          </a:prstGeom>
          <a:noFill/>
          <a:ln cap="flat" cmpd="sng" w="9525">
            <a:solidFill>
              <a:schemeClr val="dk2"/>
            </a:solidFill>
            <a:prstDash val="solid"/>
            <a:round/>
            <a:headEnd len="med" w="med" type="none"/>
            <a:tailEnd len="med" w="med" type="none"/>
          </a:ln>
        </p:spPr>
      </p:cxnSp>
      <p:cxnSp>
        <p:nvCxnSpPr>
          <p:cNvPr id="390" name="Shape 390"/>
          <p:cNvCxnSpPr/>
          <p:nvPr/>
        </p:nvCxnSpPr>
        <p:spPr>
          <a:xfrm>
            <a:off x="4743575" y="3845850"/>
            <a:ext cx="623400" cy="0"/>
          </a:xfrm>
          <a:prstGeom prst="straightConnector1">
            <a:avLst/>
          </a:prstGeom>
          <a:noFill/>
          <a:ln cap="flat" cmpd="sng" w="9525">
            <a:solidFill>
              <a:schemeClr val="dk2"/>
            </a:solidFill>
            <a:prstDash val="solid"/>
            <a:round/>
            <a:headEnd len="med" w="med" type="none"/>
            <a:tailEnd len="med" w="med" type="none"/>
          </a:ln>
        </p:spPr>
      </p:cxnSp>
      <p:cxnSp>
        <p:nvCxnSpPr>
          <p:cNvPr id="391" name="Shape 391"/>
          <p:cNvCxnSpPr/>
          <p:nvPr/>
        </p:nvCxnSpPr>
        <p:spPr>
          <a:xfrm>
            <a:off x="4743575" y="4506450"/>
            <a:ext cx="623400" cy="0"/>
          </a:xfrm>
          <a:prstGeom prst="straightConnector1">
            <a:avLst/>
          </a:prstGeom>
          <a:noFill/>
          <a:ln cap="flat" cmpd="sng" w="9525">
            <a:solidFill>
              <a:schemeClr val="dk2"/>
            </a:solidFill>
            <a:prstDash val="solid"/>
            <a:round/>
            <a:headEnd len="med" w="med" type="none"/>
            <a:tailEnd len="med" w="med" type="none"/>
          </a:ln>
        </p:spPr>
      </p:cxnSp>
      <p:sp>
        <p:nvSpPr>
          <p:cNvPr id="392" name="Shape 392"/>
          <p:cNvSpPr/>
          <p:nvPr/>
        </p:nvSpPr>
        <p:spPr>
          <a:xfrm rot="-5400000">
            <a:off x="5336525" y="377805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Shape 393"/>
          <p:cNvSpPr/>
          <p:nvPr/>
        </p:nvSpPr>
        <p:spPr>
          <a:xfrm rot="-5400000">
            <a:off x="5336525" y="442865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txBox="1"/>
          <p:nvPr/>
        </p:nvSpPr>
        <p:spPr>
          <a:xfrm>
            <a:off x="908075" y="2771800"/>
            <a:ext cx="582600" cy="19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3F3F3"/>
                </a:solidFill>
              </a:rPr>
              <a:t>Tank</a:t>
            </a:r>
            <a:endParaRPr sz="1000">
              <a:solidFill>
                <a:srgbClr val="F3F3F3"/>
              </a:solidFill>
            </a:endParaRPr>
          </a:p>
        </p:txBody>
      </p:sp>
      <p:sp>
        <p:nvSpPr>
          <p:cNvPr id="395" name="Shape 395"/>
          <p:cNvSpPr txBox="1"/>
          <p:nvPr/>
        </p:nvSpPr>
        <p:spPr>
          <a:xfrm>
            <a:off x="5136725" y="2622575"/>
            <a:ext cx="623400" cy="19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Balloon</a:t>
            </a:r>
            <a:endParaRPr sz="1000">
              <a:solidFill>
                <a:srgbClr val="FFFFFF"/>
              </a:solidFill>
            </a:endParaRPr>
          </a:p>
        </p:txBody>
      </p:sp>
      <p:sp>
        <p:nvSpPr>
          <p:cNvPr id="396" name="Shape 396"/>
          <p:cNvSpPr/>
          <p:nvPr/>
        </p:nvSpPr>
        <p:spPr>
          <a:xfrm>
            <a:off x="7843975" y="1497650"/>
            <a:ext cx="393000" cy="3660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7" name="Shape 397"/>
          <p:cNvSpPr txBox="1"/>
          <p:nvPr/>
        </p:nvSpPr>
        <p:spPr>
          <a:xfrm>
            <a:off x="8336400" y="1593650"/>
            <a:ext cx="691200" cy="24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regulator</a:t>
            </a:r>
            <a:endParaRPr sz="1000">
              <a:solidFill>
                <a:srgbClr val="FFFFFF"/>
              </a:solidFill>
            </a:endParaRPr>
          </a:p>
        </p:txBody>
      </p:sp>
      <p:sp>
        <p:nvSpPr>
          <p:cNvPr id="398" name="Shape 398"/>
          <p:cNvSpPr/>
          <p:nvPr/>
        </p:nvSpPr>
        <p:spPr>
          <a:xfrm>
            <a:off x="7843975" y="2123350"/>
            <a:ext cx="393000" cy="366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Shape 399"/>
          <p:cNvSpPr txBox="1"/>
          <p:nvPr/>
        </p:nvSpPr>
        <p:spPr>
          <a:xfrm>
            <a:off x="8406600" y="2182075"/>
            <a:ext cx="623400" cy="17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gauge</a:t>
            </a:r>
            <a:endParaRPr sz="1000">
              <a:solidFill>
                <a:srgbClr val="FFFFFF"/>
              </a:solidFill>
            </a:endParaRPr>
          </a:p>
        </p:txBody>
      </p:sp>
      <p:sp>
        <p:nvSpPr>
          <p:cNvPr id="400" name="Shape 400"/>
          <p:cNvSpPr txBox="1"/>
          <p:nvPr/>
        </p:nvSpPr>
        <p:spPr>
          <a:xfrm>
            <a:off x="1667075" y="3530850"/>
            <a:ext cx="515100" cy="17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Low</a:t>
            </a:r>
            <a:endParaRPr sz="1000">
              <a:solidFill>
                <a:srgbClr val="FFFFFF"/>
              </a:solidFill>
            </a:endParaRPr>
          </a:p>
        </p:txBody>
      </p:sp>
      <p:sp>
        <p:nvSpPr>
          <p:cNvPr id="401" name="Shape 401"/>
          <p:cNvSpPr txBox="1"/>
          <p:nvPr/>
        </p:nvSpPr>
        <p:spPr>
          <a:xfrm>
            <a:off x="1697525" y="2049950"/>
            <a:ext cx="515100" cy="17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High</a:t>
            </a:r>
            <a:endParaRPr sz="1000">
              <a:solidFill>
                <a:srgbClr val="FFFFFF"/>
              </a:solidFill>
            </a:endParaRPr>
          </a:p>
        </p:txBody>
      </p:sp>
      <p:sp>
        <p:nvSpPr>
          <p:cNvPr id="402" name="Shape 402"/>
          <p:cNvSpPr/>
          <p:nvPr/>
        </p:nvSpPr>
        <p:spPr>
          <a:xfrm rot="-5400000">
            <a:off x="7976100" y="2941050"/>
            <a:ext cx="196500" cy="135600"/>
          </a:xfrm>
          <a:prstGeom prst="trapezoid">
            <a:avLst>
              <a:gd fmla="val 25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3" name="Shape 403"/>
          <p:cNvSpPr txBox="1"/>
          <p:nvPr/>
        </p:nvSpPr>
        <p:spPr>
          <a:xfrm>
            <a:off x="8267550" y="2703900"/>
            <a:ext cx="711600" cy="34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Buttons for bladder</a:t>
            </a:r>
            <a:endParaRPr sz="1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What’s Next</a:t>
            </a:r>
            <a:endParaRPr/>
          </a:p>
        </p:txBody>
      </p:sp>
      <p:sp>
        <p:nvSpPr>
          <p:cNvPr id="409" name="Shape 40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Start building design once all parts arrive</a:t>
            </a:r>
            <a:endParaRPr/>
          </a:p>
          <a:p>
            <a:pPr indent="-311150" lvl="0" marL="457200" rtl="0">
              <a:spcBef>
                <a:spcPts val="0"/>
              </a:spcBef>
              <a:spcAft>
                <a:spcPts val="0"/>
              </a:spcAft>
              <a:buSzPts val="1300"/>
              <a:buChar char="●"/>
            </a:pPr>
            <a:r>
              <a:rPr lang="en"/>
              <a:t>Incorporate </a:t>
            </a:r>
            <a:r>
              <a:rPr lang="en"/>
              <a:t>arduino into design</a:t>
            </a:r>
            <a:endParaRPr/>
          </a:p>
          <a:p>
            <a:pPr indent="-311150" lvl="0" marL="457200" rtl="0">
              <a:spcBef>
                <a:spcPts val="0"/>
              </a:spcBef>
              <a:spcAft>
                <a:spcPts val="0"/>
              </a:spcAft>
              <a:buSzPts val="1300"/>
              <a:buChar char="●"/>
            </a:pPr>
            <a:r>
              <a:rPr lang="en"/>
              <a:t>Start testing design </a:t>
            </a:r>
            <a:endParaRPr/>
          </a:p>
        </p:txBody>
      </p:sp>
      <p:sp>
        <p:nvSpPr>
          <p:cNvPr id="410" name="Shape 410"/>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White</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16</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Current Design</a:t>
            </a:r>
            <a:endParaRPr/>
          </a:p>
        </p:txBody>
      </p:sp>
      <p:pic>
        <p:nvPicPr>
          <p:cNvPr id="154" name="Shape 154"/>
          <p:cNvPicPr preferRelativeResize="0"/>
          <p:nvPr/>
        </p:nvPicPr>
        <p:blipFill>
          <a:blip r:embed="rId3">
            <a:alphaModFix/>
          </a:blip>
          <a:stretch>
            <a:fillRect/>
          </a:stretch>
        </p:blipFill>
        <p:spPr>
          <a:xfrm>
            <a:off x="2173675" y="1064500"/>
            <a:ext cx="4275026" cy="3402050"/>
          </a:xfrm>
          <a:prstGeom prst="rect">
            <a:avLst/>
          </a:prstGeom>
          <a:noFill/>
          <a:ln>
            <a:noFill/>
          </a:ln>
        </p:spPr>
      </p:pic>
      <p:sp>
        <p:nvSpPr>
          <p:cNvPr id="155" name="Shape 155"/>
          <p:cNvSpPr txBox="1"/>
          <p:nvPr/>
        </p:nvSpPr>
        <p:spPr>
          <a:xfrm>
            <a:off x="2687775" y="4600150"/>
            <a:ext cx="3374100" cy="270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Current Design</a:t>
            </a:r>
            <a:endParaRPr>
              <a:solidFill>
                <a:srgbClr val="FFFFFF"/>
              </a:solidFill>
            </a:endParaRPr>
          </a:p>
        </p:txBody>
      </p:sp>
      <p:sp>
        <p:nvSpPr>
          <p:cNvPr id="156" name="Shape 156"/>
          <p:cNvSpPr txBox="1"/>
          <p:nvPr/>
        </p:nvSpPr>
        <p:spPr>
          <a:xfrm>
            <a:off x="8005300" y="4377775"/>
            <a:ext cx="1138800" cy="69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Pooler, </a:t>
            </a:r>
            <a:r>
              <a:rPr lang="en" sz="800">
                <a:solidFill>
                  <a:srgbClr val="FFFFFF"/>
                </a:solidFill>
              </a:rPr>
              <a:t>White</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3</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Updates </a:t>
            </a:r>
            <a:endParaRPr/>
          </a:p>
        </p:txBody>
      </p:sp>
      <p:sp>
        <p:nvSpPr>
          <p:cNvPr id="162" name="Shape 16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Current Design has been approved by our client POBA medical</a:t>
            </a:r>
            <a:endParaRPr sz="1600"/>
          </a:p>
          <a:p>
            <a:pPr indent="-330200" lvl="0" marL="457200" rtl="0">
              <a:spcBef>
                <a:spcPts val="0"/>
              </a:spcBef>
              <a:spcAft>
                <a:spcPts val="0"/>
              </a:spcAft>
              <a:buSzPts val="1600"/>
              <a:buChar char="●"/>
            </a:pPr>
            <a:r>
              <a:rPr lang="en" sz="1600"/>
              <a:t>Majority of parts have been ordered such as:</a:t>
            </a:r>
            <a:endParaRPr sz="1600"/>
          </a:p>
          <a:p>
            <a:pPr indent="-330200" lvl="1" marL="914400" rtl="0">
              <a:spcBef>
                <a:spcPts val="0"/>
              </a:spcBef>
              <a:spcAft>
                <a:spcPts val="0"/>
              </a:spcAft>
              <a:buSzPts val="1600"/>
              <a:buChar char="○"/>
            </a:pPr>
            <a:r>
              <a:rPr lang="en" sz="1600"/>
              <a:t>Linear and Rotary stages</a:t>
            </a:r>
            <a:endParaRPr sz="1600"/>
          </a:p>
          <a:p>
            <a:pPr indent="-330200" lvl="1" marL="914400" rtl="0">
              <a:spcBef>
                <a:spcPts val="0"/>
              </a:spcBef>
              <a:spcAft>
                <a:spcPts val="0"/>
              </a:spcAft>
              <a:buSzPts val="1600"/>
              <a:buChar char="○"/>
            </a:pPr>
            <a:r>
              <a:rPr lang="en" sz="1600"/>
              <a:t>Air system parts</a:t>
            </a:r>
            <a:endParaRPr sz="1600"/>
          </a:p>
          <a:p>
            <a:pPr indent="-330200" lvl="1" marL="914400" rtl="0">
              <a:spcBef>
                <a:spcPts val="0"/>
              </a:spcBef>
              <a:spcAft>
                <a:spcPts val="0"/>
              </a:spcAft>
              <a:buSzPts val="1600"/>
              <a:buChar char="○"/>
            </a:pPr>
            <a:r>
              <a:rPr lang="en" sz="1600"/>
              <a:t>Material for frame (Aluminum 6061-T6)</a:t>
            </a:r>
            <a:endParaRPr sz="1600"/>
          </a:p>
          <a:p>
            <a:pPr indent="-330200" lvl="0" marL="457200" rtl="0">
              <a:spcBef>
                <a:spcPts val="0"/>
              </a:spcBef>
              <a:spcAft>
                <a:spcPts val="0"/>
              </a:spcAft>
              <a:buSzPts val="1600"/>
              <a:buChar char="●"/>
            </a:pPr>
            <a:r>
              <a:rPr lang="en" sz="1600"/>
              <a:t>Plan to start building in the coming weeks when parts arrive </a:t>
            </a:r>
            <a:endParaRPr sz="1600"/>
          </a:p>
          <a:p>
            <a:pPr indent="0" lvl="0" marL="0" rtl="0">
              <a:spcBef>
                <a:spcPts val="1600"/>
              </a:spcBef>
              <a:spcAft>
                <a:spcPts val="1600"/>
              </a:spcAft>
              <a:buNone/>
            </a:pPr>
            <a:r>
              <a:t/>
            </a:r>
            <a:endParaRPr sz="1600"/>
          </a:p>
        </p:txBody>
      </p:sp>
      <p:sp>
        <p:nvSpPr>
          <p:cNvPr id="163" name="Shape 163"/>
          <p:cNvSpPr txBox="1"/>
          <p:nvPr/>
        </p:nvSpPr>
        <p:spPr>
          <a:xfrm>
            <a:off x="8043975" y="4329450"/>
            <a:ext cx="850800" cy="69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solidFill>
                  <a:srgbClr val="FFFFFF"/>
                </a:solidFill>
              </a:rPr>
              <a:t>White</a:t>
            </a:r>
            <a:endParaRPr sz="800">
              <a:solidFill>
                <a:srgbClr val="FFFFFF"/>
              </a:solidFill>
            </a:endParaRPr>
          </a:p>
          <a:p>
            <a:pPr indent="0" lvl="0" marL="0">
              <a:spcBef>
                <a:spcPts val="0"/>
              </a:spcBef>
              <a:spcAft>
                <a:spcPts val="0"/>
              </a:spcAft>
              <a:buNone/>
            </a:pPr>
            <a:r>
              <a:rPr lang="en" sz="800">
                <a:solidFill>
                  <a:srgbClr val="FFFFFF"/>
                </a:solidFill>
              </a:rPr>
              <a:t>3/15/18</a:t>
            </a:r>
            <a:endParaRPr sz="800">
              <a:solidFill>
                <a:srgbClr val="FFFFFF"/>
              </a:solidFill>
            </a:endParaRPr>
          </a:p>
          <a:p>
            <a:pPr indent="0" lvl="0" marL="0">
              <a:spcBef>
                <a:spcPts val="0"/>
              </a:spcBef>
              <a:spcAft>
                <a:spcPts val="0"/>
              </a:spcAft>
              <a:buNone/>
            </a:pPr>
            <a:r>
              <a:rPr lang="en" sz="800">
                <a:solidFill>
                  <a:srgbClr val="FFFFFF"/>
                </a:solidFill>
              </a:rPr>
              <a:t>POBA </a:t>
            </a:r>
            <a:endParaRPr sz="800">
              <a:solidFill>
                <a:srgbClr val="FFFFFF"/>
              </a:solidFill>
            </a:endParaRPr>
          </a:p>
          <a:p>
            <a:pPr indent="0" lvl="0" marL="0">
              <a:spcBef>
                <a:spcPts val="0"/>
              </a:spcBef>
              <a:spcAft>
                <a:spcPts val="0"/>
              </a:spcAft>
              <a:buNone/>
            </a:pPr>
            <a:r>
              <a:rPr lang="en" sz="800">
                <a:solidFill>
                  <a:srgbClr val="FFFFFF"/>
                </a:solidFill>
              </a:rPr>
              <a:t>Slide 4</a:t>
            </a:r>
            <a:endParaRPr sz="800">
              <a:solidFill>
                <a:srgbClr val="FFFFFF"/>
              </a:solidFill>
            </a:endParaRPr>
          </a:p>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Changes </a:t>
            </a:r>
            <a:endParaRPr/>
          </a:p>
        </p:txBody>
      </p:sp>
      <p:sp>
        <p:nvSpPr>
          <p:cNvPr id="169" name="Shape 16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Arduino Kit is now being utilized to control motion since previous controller was out of the budget</a:t>
            </a:r>
            <a:endParaRPr sz="1600"/>
          </a:p>
          <a:p>
            <a:pPr indent="-330200" lvl="0" marL="457200" rtl="0">
              <a:spcBef>
                <a:spcPts val="0"/>
              </a:spcBef>
              <a:spcAft>
                <a:spcPts val="0"/>
              </a:spcAft>
              <a:buSzPts val="1600"/>
              <a:buChar char="●"/>
            </a:pPr>
            <a:r>
              <a:rPr lang="en" sz="1600"/>
              <a:t>The size of the frame has been reduced to decrease footprint</a:t>
            </a:r>
            <a:endParaRPr sz="1600"/>
          </a:p>
          <a:p>
            <a:pPr indent="-330200" lvl="0" marL="457200" rtl="0">
              <a:spcBef>
                <a:spcPts val="0"/>
              </a:spcBef>
              <a:spcAft>
                <a:spcPts val="0"/>
              </a:spcAft>
              <a:buSzPts val="1600"/>
              <a:buChar char="●"/>
            </a:pPr>
            <a:r>
              <a:rPr lang="en" sz="1600"/>
              <a:t>Removed rotary union from rotary subsystem to save on cost and simplify design</a:t>
            </a:r>
            <a:endParaRPr sz="1600"/>
          </a:p>
          <a:p>
            <a:pPr indent="-330200" lvl="0" marL="457200" rtl="0">
              <a:spcBef>
                <a:spcPts val="0"/>
              </a:spcBef>
              <a:spcAft>
                <a:spcPts val="0"/>
              </a:spcAft>
              <a:buSzPts val="1600"/>
              <a:buChar char="●"/>
            </a:pPr>
            <a:r>
              <a:rPr lang="en" sz="1600"/>
              <a:t>Changed cameras from Edmund Optics to Cognex</a:t>
            </a:r>
            <a:endParaRPr sz="1600"/>
          </a:p>
        </p:txBody>
      </p:sp>
      <p:sp>
        <p:nvSpPr>
          <p:cNvPr id="170" name="Shape 170"/>
          <p:cNvSpPr txBox="1"/>
          <p:nvPr/>
        </p:nvSpPr>
        <p:spPr>
          <a:xfrm>
            <a:off x="8121325" y="4339100"/>
            <a:ext cx="851100" cy="676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White</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5</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Previous Design vs. Current Design</a:t>
            </a:r>
            <a:endParaRPr/>
          </a:p>
        </p:txBody>
      </p:sp>
      <p:sp>
        <p:nvSpPr>
          <p:cNvPr id="176" name="Shape 176"/>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White</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6</a:t>
            </a:r>
            <a:endParaRPr sz="800">
              <a:solidFill>
                <a:srgbClr val="FFFFFF"/>
              </a:solidFill>
            </a:endParaRPr>
          </a:p>
          <a:p>
            <a:pPr indent="0" lvl="0" marL="0" rtl="0">
              <a:spcBef>
                <a:spcPts val="0"/>
              </a:spcBef>
              <a:spcAft>
                <a:spcPts val="0"/>
              </a:spcAft>
              <a:buNone/>
            </a:pPr>
            <a:r>
              <a:t/>
            </a:r>
            <a:endParaRPr/>
          </a:p>
        </p:txBody>
      </p:sp>
      <p:pic>
        <p:nvPicPr>
          <p:cNvPr id="177" name="Shape 177"/>
          <p:cNvPicPr preferRelativeResize="0"/>
          <p:nvPr/>
        </p:nvPicPr>
        <p:blipFill>
          <a:blip r:embed="rId3">
            <a:alphaModFix/>
          </a:blip>
          <a:stretch>
            <a:fillRect/>
          </a:stretch>
        </p:blipFill>
        <p:spPr>
          <a:xfrm>
            <a:off x="4793150" y="1498925"/>
            <a:ext cx="3241151" cy="2579275"/>
          </a:xfrm>
          <a:prstGeom prst="rect">
            <a:avLst/>
          </a:prstGeom>
          <a:noFill/>
          <a:ln>
            <a:noFill/>
          </a:ln>
        </p:spPr>
      </p:pic>
      <p:pic>
        <p:nvPicPr>
          <p:cNvPr id="178" name="Shape 178"/>
          <p:cNvPicPr preferRelativeResize="0"/>
          <p:nvPr/>
        </p:nvPicPr>
        <p:blipFill>
          <a:blip r:embed="rId4">
            <a:alphaModFix/>
          </a:blip>
          <a:stretch>
            <a:fillRect/>
          </a:stretch>
        </p:blipFill>
        <p:spPr>
          <a:xfrm>
            <a:off x="510125" y="1547350"/>
            <a:ext cx="3399187" cy="2318001"/>
          </a:xfrm>
          <a:prstGeom prst="rect">
            <a:avLst/>
          </a:prstGeom>
          <a:noFill/>
          <a:ln>
            <a:noFill/>
          </a:ln>
        </p:spPr>
      </p:pic>
      <p:sp>
        <p:nvSpPr>
          <p:cNvPr id="179" name="Shape 179"/>
          <p:cNvSpPr txBox="1"/>
          <p:nvPr/>
        </p:nvSpPr>
        <p:spPr>
          <a:xfrm>
            <a:off x="566163" y="3971700"/>
            <a:ext cx="3287100" cy="261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Previous Design</a:t>
            </a:r>
            <a:endParaRPr>
              <a:solidFill>
                <a:srgbClr val="FFFFFF"/>
              </a:solidFill>
            </a:endParaRPr>
          </a:p>
        </p:txBody>
      </p:sp>
      <p:sp>
        <p:nvSpPr>
          <p:cNvPr id="180" name="Shape 180"/>
          <p:cNvSpPr txBox="1"/>
          <p:nvPr/>
        </p:nvSpPr>
        <p:spPr>
          <a:xfrm>
            <a:off x="4843775" y="4213425"/>
            <a:ext cx="3190500" cy="261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Current Design</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Manufacturing and Testing Plans</a:t>
            </a:r>
            <a:endParaRPr/>
          </a:p>
        </p:txBody>
      </p:sp>
      <p:sp>
        <p:nvSpPr>
          <p:cNvPr id="186" name="Shape 18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Poba has their own manufacturer so we will not be needing to do any manufacturing.</a:t>
            </a:r>
            <a:endParaRPr sz="1600"/>
          </a:p>
          <a:p>
            <a:pPr indent="-317500" lvl="1" marL="914400" rtl="0">
              <a:spcBef>
                <a:spcPts val="0"/>
              </a:spcBef>
              <a:spcAft>
                <a:spcPts val="0"/>
              </a:spcAft>
              <a:buSzPts val="1400"/>
              <a:buChar char="○"/>
            </a:pPr>
            <a:r>
              <a:rPr lang="en" sz="1400"/>
              <a:t>Frame parts were ordered on wednesday 3/14, we are looking at a lead time of two weeks until we can have the parts ready  to install.</a:t>
            </a:r>
            <a:endParaRPr sz="1400"/>
          </a:p>
          <a:p>
            <a:pPr indent="-330200" lvl="0" marL="457200">
              <a:spcBef>
                <a:spcPts val="0"/>
              </a:spcBef>
              <a:spcAft>
                <a:spcPts val="0"/>
              </a:spcAft>
              <a:buSzPts val="1600"/>
              <a:buChar char="●"/>
            </a:pPr>
            <a:r>
              <a:rPr lang="en" sz="1600"/>
              <a:t>As for testing, we will be learning how to utilize the arduino to move the rotary and linear stages.  We will also try to get it to take pictures of the balloon and have the pictures stored in a  file for viewing</a:t>
            </a:r>
            <a:endParaRPr sz="1600"/>
          </a:p>
        </p:txBody>
      </p:sp>
      <p:sp>
        <p:nvSpPr>
          <p:cNvPr id="187" name="Shape 187"/>
          <p:cNvSpPr txBox="1"/>
          <p:nvPr/>
        </p:nvSpPr>
        <p:spPr>
          <a:xfrm>
            <a:off x="8301500" y="312375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lt1"/>
                </a:solidFill>
              </a:rPr>
              <a:t>Pooler</a:t>
            </a:r>
            <a:endParaRPr sz="800">
              <a:solidFill>
                <a:schemeClr val="lt1"/>
              </a:solidFill>
            </a:endParaRPr>
          </a:p>
          <a:p>
            <a:pPr indent="0" lvl="0" marL="0" rtl="0">
              <a:spcBef>
                <a:spcPts val="0"/>
              </a:spcBef>
              <a:spcAft>
                <a:spcPts val="0"/>
              </a:spcAft>
              <a:buNone/>
            </a:pPr>
            <a:r>
              <a:rPr lang="en" sz="800">
                <a:solidFill>
                  <a:schemeClr val="lt1"/>
                </a:solidFill>
              </a:rPr>
              <a:t>3/15/17</a:t>
            </a:r>
            <a:endParaRPr sz="800">
              <a:solidFill>
                <a:schemeClr val="lt1"/>
              </a:solidFill>
            </a:endParaRPr>
          </a:p>
          <a:p>
            <a:pPr indent="0" lvl="0" marL="0" rtl="0">
              <a:spcBef>
                <a:spcPts val="0"/>
              </a:spcBef>
              <a:spcAft>
                <a:spcPts val="0"/>
              </a:spcAft>
              <a:buNone/>
            </a:pPr>
            <a:r>
              <a:rPr lang="en" sz="800">
                <a:solidFill>
                  <a:schemeClr val="lt1"/>
                </a:solidFill>
              </a:rPr>
              <a:t>POBA</a:t>
            </a:r>
            <a:endParaRPr sz="800">
              <a:solidFill>
                <a:schemeClr val="lt1"/>
              </a:solidFill>
            </a:endParaRPr>
          </a:p>
          <a:p>
            <a:pPr indent="0" lvl="0" marL="0" rtl="0">
              <a:spcBef>
                <a:spcPts val="0"/>
              </a:spcBef>
              <a:spcAft>
                <a:spcPts val="0"/>
              </a:spcAft>
              <a:buNone/>
            </a:pPr>
            <a:r>
              <a:rPr lang="en" sz="800">
                <a:solidFill>
                  <a:schemeClr val="lt1"/>
                </a:solidFill>
              </a:rPr>
              <a:t>Slide 7</a:t>
            </a:r>
            <a:endParaRPr sz="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Contingencies</a:t>
            </a:r>
            <a:endParaRPr/>
          </a:p>
        </p:txBody>
      </p:sp>
      <p:sp>
        <p:nvSpPr>
          <p:cNvPr id="193" name="Shape 19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Hole alignment</a:t>
            </a:r>
            <a:endParaRPr sz="1600"/>
          </a:p>
          <a:p>
            <a:pPr indent="-330200" lvl="1" marL="914400" rtl="0">
              <a:spcBef>
                <a:spcPts val="0"/>
              </a:spcBef>
              <a:spcAft>
                <a:spcPts val="0"/>
              </a:spcAft>
              <a:buSzPts val="1600"/>
              <a:buChar char="○"/>
            </a:pPr>
            <a:r>
              <a:rPr lang="en" sz="1600"/>
              <a:t>For hinge holes the tolerance needed was calculated to be .008 but the machinist that our client uses can only go as low as .015. Therefore, if the holes are slightly off, we will drill out the holes on the hinge to give us more space.  The same can be said for the mounting brackets. </a:t>
            </a:r>
            <a:endParaRPr sz="1600"/>
          </a:p>
          <a:p>
            <a:pPr indent="-330200" lvl="0" marL="457200" rtl="0">
              <a:spcBef>
                <a:spcPts val="0"/>
              </a:spcBef>
              <a:spcAft>
                <a:spcPts val="0"/>
              </a:spcAft>
              <a:buSzPts val="1600"/>
              <a:buChar char="●"/>
            </a:pPr>
            <a:r>
              <a:rPr lang="en" sz="1600"/>
              <a:t>Because we already had to redesign the frame, we will not be needing to do that again. But there is a possibility that we will need to drill more holes to accommodate our needs. This does not require a trip to the machine shop, just a power drill. </a:t>
            </a:r>
            <a:endParaRPr sz="1600"/>
          </a:p>
        </p:txBody>
      </p:sp>
      <p:sp>
        <p:nvSpPr>
          <p:cNvPr id="194" name="Shape 194"/>
          <p:cNvSpPr txBox="1"/>
          <p:nvPr/>
        </p:nvSpPr>
        <p:spPr>
          <a:xfrm>
            <a:off x="8275825" y="3038175"/>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lt1"/>
                </a:solidFill>
              </a:rPr>
              <a:t>Pooler</a:t>
            </a:r>
            <a:endParaRPr sz="800">
              <a:solidFill>
                <a:schemeClr val="lt1"/>
              </a:solidFill>
            </a:endParaRPr>
          </a:p>
          <a:p>
            <a:pPr indent="0" lvl="0" marL="0" rtl="0">
              <a:spcBef>
                <a:spcPts val="0"/>
              </a:spcBef>
              <a:spcAft>
                <a:spcPts val="0"/>
              </a:spcAft>
              <a:buNone/>
            </a:pPr>
            <a:r>
              <a:rPr lang="en" sz="800">
                <a:solidFill>
                  <a:schemeClr val="lt1"/>
                </a:solidFill>
              </a:rPr>
              <a:t>3/15/17</a:t>
            </a:r>
            <a:endParaRPr sz="800">
              <a:solidFill>
                <a:schemeClr val="lt1"/>
              </a:solidFill>
            </a:endParaRPr>
          </a:p>
          <a:p>
            <a:pPr indent="0" lvl="0" marL="0" rtl="0">
              <a:spcBef>
                <a:spcPts val="0"/>
              </a:spcBef>
              <a:spcAft>
                <a:spcPts val="0"/>
              </a:spcAft>
              <a:buNone/>
            </a:pPr>
            <a:r>
              <a:rPr lang="en" sz="800">
                <a:solidFill>
                  <a:schemeClr val="lt1"/>
                </a:solidFill>
              </a:rPr>
              <a:t>POBA</a:t>
            </a:r>
            <a:endParaRPr sz="800">
              <a:solidFill>
                <a:schemeClr val="lt1"/>
              </a:solidFill>
            </a:endParaRPr>
          </a:p>
          <a:p>
            <a:pPr indent="0" lvl="0" marL="0" rtl="0">
              <a:spcBef>
                <a:spcPts val="0"/>
              </a:spcBef>
              <a:spcAft>
                <a:spcPts val="0"/>
              </a:spcAft>
              <a:buNone/>
            </a:pPr>
            <a:r>
              <a:rPr lang="en" sz="800">
                <a:solidFill>
                  <a:schemeClr val="lt1"/>
                </a:solidFill>
              </a:rPr>
              <a:t>Slide 8</a:t>
            </a:r>
            <a:endParaRPr sz="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983575" y="1992200"/>
            <a:ext cx="7038900" cy="94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5800"/>
              <a:t>Original</a:t>
            </a:r>
            <a:r>
              <a:rPr lang="en" sz="5800"/>
              <a:t> Schedule</a:t>
            </a:r>
            <a:endParaRPr sz="5800"/>
          </a:p>
        </p:txBody>
      </p:sp>
      <p:sp>
        <p:nvSpPr>
          <p:cNvPr id="200" name="Shape 200"/>
          <p:cNvSpPr txBox="1"/>
          <p:nvPr/>
        </p:nvSpPr>
        <p:spPr>
          <a:xfrm>
            <a:off x="8208325" y="4368125"/>
            <a:ext cx="763800" cy="70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FFFFFF"/>
                </a:solidFill>
              </a:rPr>
              <a:t>Peters</a:t>
            </a:r>
            <a:endParaRPr sz="800">
              <a:solidFill>
                <a:srgbClr val="FFFFFF"/>
              </a:solidFill>
            </a:endParaRPr>
          </a:p>
          <a:p>
            <a:pPr indent="0" lvl="0" marL="0" rtl="0">
              <a:spcBef>
                <a:spcPts val="0"/>
              </a:spcBef>
              <a:spcAft>
                <a:spcPts val="0"/>
              </a:spcAft>
              <a:buNone/>
            </a:pPr>
            <a:r>
              <a:rPr lang="en" sz="800">
                <a:solidFill>
                  <a:srgbClr val="FFFFFF"/>
                </a:solidFill>
              </a:rPr>
              <a:t>3/15/18</a:t>
            </a:r>
            <a:endParaRPr sz="800">
              <a:solidFill>
                <a:srgbClr val="FFFFFF"/>
              </a:solidFill>
            </a:endParaRPr>
          </a:p>
          <a:p>
            <a:pPr indent="0" lvl="0" marL="0" rtl="0">
              <a:spcBef>
                <a:spcPts val="0"/>
              </a:spcBef>
              <a:spcAft>
                <a:spcPts val="0"/>
              </a:spcAft>
              <a:buNone/>
            </a:pPr>
            <a:r>
              <a:rPr lang="en" sz="800">
                <a:solidFill>
                  <a:srgbClr val="FFFFFF"/>
                </a:solidFill>
              </a:rPr>
              <a:t>POBA </a:t>
            </a:r>
            <a:endParaRPr sz="800">
              <a:solidFill>
                <a:srgbClr val="FFFFFF"/>
              </a:solidFill>
            </a:endParaRPr>
          </a:p>
          <a:p>
            <a:pPr indent="0" lvl="0" marL="0" rtl="0">
              <a:spcBef>
                <a:spcPts val="0"/>
              </a:spcBef>
              <a:spcAft>
                <a:spcPts val="0"/>
              </a:spcAft>
              <a:buNone/>
            </a:pPr>
            <a:r>
              <a:rPr lang="en" sz="800">
                <a:solidFill>
                  <a:srgbClr val="FFFFFF"/>
                </a:solidFill>
              </a:rPr>
              <a:t>Slide 9</a:t>
            </a:r>
            <a:endParaRPr sz="800">
              <a:solidFill>
                <a:srgbClr val="FFFFFF"/>
              </a:solidFill>
            </a:endParaRPr>
          </a:p>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